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4" r:id="rId2"/>
    <p:sldId id="306" r:id="rId3"/>
    <p:sldId id="307" r:id="rId4"/>
    <p:sldId id="308" r:id="rId5"/>
    <p:sldId id="309" r:id="rId6"/>
    <p:sldId id="265" r:id="rId7"/>
    <p:sldId id="266" r:id="rId8"/>
    <p:sldId id="257" r:id="rId9"/>
    <p:sldId id="268" r:id="rId10"/>
    <p:sldId id="261" r:id="rId11"/>
    <p:sldId id="267" r:id="rId12"/>
    <p:sldId id="313" r:id="rId13"/>
    <p:sldId id="314" r:id="rId14"/>
    <p:sldId id="316" r:id="rId15"/>
    <p:sldId id="258" r:id="rId16"/>
    <p:sldId id="259" r:id="rId17"/>
    <p:sldId id="269" r:id="rId18"/>
    <p:sldId id="262" r:id="rId19"/>
    <p:sldId id="270" r:id="rId20"/>
    <p:sldId id="271" r:id="rId21"/>
    <p:sldId id="260" r:id="rId22"/>
    <p:sldId id="272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12"/>
    <p:restoredTop sz="94391"/>
  </p:normalViewPr>
  <p:slideViewPr>
    <p:cSldViewPr>
      <p:cViewPr varScale="1">
        <p:scale>
          <a:sx n="118" d="100"/>
          <a:sy n="118" d="100"/>
        </p:scale>
        <p:origin x="4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146D8D6-2E84-D5A6-5AB2-D1404A161A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CC44987-F6E3-E78E-F689-29C69AF09C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D33ED03-0622-3A1F-52AB-ACA05090CC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7CE894B0-7306-2D20-5E80-957DC330D4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D8D25F76-4C06-B5DC-849F-9C3503B239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35F3498B-FABA-E1E2-AD53-09BFBB0B6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E12DE-3F89-CB4E-B2B7-13B65A9B5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D1F12-1B7B-A7F5-6A7C-09F1AD29E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16445-F461-365F-E416-3ACC6296D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A3D7A-820C-B046-B557-3302D6B91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4471A0-DB44-8ABA-87F5-86BBD8F5A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92ED7-3FEE-1355-C094-CB00C31A6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7F4E8-0334-214E-B09F-31BFE76A0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9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B2ED1-96E7-CF37-0F9A-0B209372E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887A1-B97C-870B-6C38-25E01AE52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07400-C2E6-3541-9431-7DD1C4438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99C6F-F462-8ED4-DFB0-B7F4EBD11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A81C9-23C6-5D35-E465-B985841E1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2F926-B73E-E044-8DC6-197A4AD84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56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21809-7792-30EC-D50D-653AF191C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7C7A8-BB20-E727-AE0F-F3D4EEE2E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74BFD-70C7-3D46-ACFE-19DAE5691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1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0E61F-87FC-4ADD-81ED-3BDB461F0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997FE-6800-8123-8E0B-AB46F512A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F811F-5B2B-FB4E-B5D7-C5D9E699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32856-B4A1-EC1F-6E6C-EBC1ABB42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3E61D4-5C3E-0DC4-8F49-0F6A65D91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06D77-6602-354D-8A88-75E1B6B2C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918DAE-C8AB-CC05-F33C-FFB60FA1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1DC281-4CAD-8C9C-A2FA-68700D19F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0A793-37A3-5549-91FA-D7A3793E2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7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25AFDA-F33A-4672-E745-33F7EA03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05FE02-A8FF-3A79-B70A-C3366C28D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7778-23D8-134B-89DE-C0FCC55C3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8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BE852-E5B4-6F6C-4021-457A8999E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8DDDE-2771-A0BE-4C63-F3A08A8A0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B61F7-48DA-8040-8BD9-487ED304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3928E-C549-7075-3B41-1FEFA11B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55795-A06A-9A6D-F01A-60E93E03B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BA5E7-D6DF-5B4F-A78D-9871E03E4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53D3A0-C961-6AEE-B622-E4F36123C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0E08A94-E342-BAB2-F239-FB38418ED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685894-ED60-561B-397D-1581524B69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BC9C00-F3FB-0D0E-F053-7CAC509FAD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21F51-1FDF-DA49-A65C-DD777D40D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6119"/>
            <a:ext cx="7772400" cy="2834331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US" b="1" dirty="0"/>
              <a:t>Elementary Combinations, Counting Techniques</a:t>
            </a:r>
            <a:endParaRPr lang="en-US" altLang="en-US" b="1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11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DDBDF559-C94A-E472-57CF-C7B25198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B3CC9A-88A4-BC44-899F-70E90AA3E5F5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C6436C2-90C6-83CA-4722-1AED3955F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 formula proof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B17330-01EF-5F05-BE3D-592D2A72F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</a:t>
            </a:r>
            <a:r>
              <a:rPr lang="en-US" altLang="en-US" i="1"/>
              <a:t>n</a:t>
            </a:r>
            <a:r>
              <a:rPr lang="en-US" altLang="en-US"/>
              <a:t> ways to choose the first element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-1 ways to choose the second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-2 ways to choose the third</a:t>
            </a:r>
          </a:p>
          <a:p>
            <a:pPr lvl="1" eaLnBrk="1" hangingPunct="1"/>
            <a:r>
              <a:rPr lang="en-US" altLang="en-US"/>
              <a:t>…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-</a:t>
            </a:r>
            <a:r>
              <a:rPr lang="en-US" altLang="en-US" i="1"/>
              <a:t>r</a:t>
            </a:r>
            <a:r>
              <a:rPr lang="en-US" altLang="en-US"/>
              <a:t>+1 ways to choose the </a:t>
            </a:r>
            <a:r>
              <a:rPr lang="en-US" altLang="en-US" i="1"/>
              <a:t>r</a:t>
            </a:r>
            <a:r>
              <a:rPr lang="en-US" altLang="en-US" baseline="30000"/>
              <a:t>th</a:t>
            </a:r>
            <a:r>
              <a:rPr lang="en-US" altLang="en-US"/>
              <a:t> element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By the product rule, that gives us: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i="1"/>
              <a:t>P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</a:t>
            </a:r>
            <a:r>
              <a:rPr lang="en-US" altLang="en-US" i="1"/>
              <a:t>r</a:t>
            </a:r>
            <a:r>
              <a:rPr lang="en-US" altLang="en-US"/>
              <a:t>) = </a:t>
            </a:r>
            <a:r>
              <a:rPr lang="en-US" altLang="en-US" i="1"/>
              <a:t>n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-1)(</a:t>
            </a:r>
            <a:r>
              <a:rPr lang="en-US" altLang="en-US" i="1"/>
              <a:t>n</a:t>
            </a:r>
            <a:r>
              <a:rPr lang="en-US" altLang="en-US"/>
              <a:t>-2)…(</a:t>
            </a:r>
            <a:r>
              <a:rPr lang="en-US" altLang="en-US" i="1"/>
              <a:t>n</a:t>
            </a:r>
            <a:r>
              <a:rPr lang="en-US" altLang="en-US"/>
              <a:t>-</a:t>
            </a:r>
            <a:r>
              <a:rPr lang="en-US" altLang="en-US" i="1"/>
              <a:t>r</a:t>
            </a:r>
            <a:r>
              <a:rPr lang="en-US" altLang="en-US"/>
              <a:t>+1)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A158277A-DA65-998B-96D4-277F5D9D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3889D62-C23B-A845-B685-51996FD84282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4E6C7B2-875F-C9E4-2F2A-15A76301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Permutations vs. </a:t>
            </a:r>
            <a:r>
              <a:rPr lang="en-US" altLang="en-US" i="1"/>
              <a:t>r</a:t>
            </a:r>
            <a:r>
              <a:rPr lang="en-US" altLang="en-US"/>
              <a:t>-permutations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FF930CC-69CC-EB28-3592-2EEDC1CC9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r</a:t>
            </a:r>
            <a:r>
              <a:rPr lang="en-US" altLang="en-US"/>
              <a:t>-permutations: Choosing an ordered 5 card hand is </a:t>
            </a:r>
            <a:r>
              <a:rPr lang="en-US" altLang="en-US" i="1"/>
              <a:t>P</a:t>
            </a:r>
            <a:r>
              <a:rPr lang="en-US" altLang="en-US"/>
              <a:t>(52,5)</a:t>
            </a:r>
          </a:p>
          <a:p>
            <a:pPr lvl="1" eaLnBrk="1" hangingPunct="1"/>
            <a:r>
              <a:rPr lang="en-US" altLang="en-US"/>
              <a:t>When people say “permutations”, they almost always mean </a:t>
            </a:r>
            <a:r>
              <a:rPr lang="en-US" altLang="en-US" i="1"/>
              <a:t>r</a:t>
            </a:r>
            <a:r>
              <a:rPr lang="en-US" altLang="en-US"/>
              <a:t>-permutations</a:t>
            </a:r>
          </a:p>
          <a:p>
            <a:pPr lvl="2" eaLnBrk="1" hangingPunct="1"/>
            <a:r>
              <a:rPr lang="en-US" altLang="en-US"/>
              <a:t>But the name can refer to both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Permutations: Choosing an order for all 52 cards is </a:t>
            </a:r>
            <a:r>
              <a:rPr lang="en-US" altLang="en-US" i="1"/>
              <a:t>P</a:t>
            </a:r>
            <a:r>
              <a:rPr lang="en-US" altLang="en-US"/>
              <a:t>(52,52) = 52!</a:t>
            </a:r>
          </a:p>
          <a:p>
            <a:pPr lvl="1" eaLnBrk="1" hangingPunct="1"/>
            <a:r>
              <a:rPr lang="en-US" altLang="en-US"/>
              <a:t>Thus, </a:t>
            </a:r>
            <a:r>
              <a:rPr lang="en-US" altLang="en-US" i="1"/>
              <a:t>P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</a:t>
            </a:r>
            <a:r>
              <a:rPr lang="en-US" altLang="en-US" i="1"/>
              <a:t>n</a:t>
            </a:r>
            <a:r>
              <a:rPr lang="en-US" altLang="en-US"/>
              <a:t>) = </a:t>
            </a:r>
            <a:r>
              <a:rPr lang="en-US" altLang="en-US" i="1"/>
              <a:t>n</a:t>
            </a:r>
            <a:r>
              <a:rPr lang="en-US" altLang="en-US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7BB6-302D-6D0A-6ED4-37434B77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FD659-15BF-E1CB-CBBD-9902DEE7DB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Example: Simple Permutation</a:t>
                </a:r>
              </a:p>
              <a:p>
                <a:pPr marL="0" indent="0">
                  <a:buNone/>
                </a:pPr>
                <a:r>
                  <a:rPr lang="en-AU" b="1" dirty="0"/>
                  <a:t>Q:</a:t>
                </a:r>
                <a:r>
                  <a:rPr lang="en-AU" dirty="0"/>
                  <a:t> In how many ways can the letters of the word </a:t>
                </a:r>
                <a:r>
                  <a:rPr lang="en-AU" b="1" dirty="0"/>
                  <a:t>CAT</a:t>
                </a:r>
                <a:r>
                  <a:rPr lang="en-AU" dirty="0"/>
                  <a:t> be arranged?</a:t>
                </a:r>
              </a:p>
              <a:p>
                <a:pPr lvl="1"/>
                <a:endParaRPr lang="en-AU" dirty="0"/>
              </a:p>
              <a:p>
                <a:pPr lvl="1"/>
                <a:r>
                  <a:rPr lang="en-AU" b="1" dirty="0">
                    <a:solidFill>
                      <a:srgbClr val="FF0000"/>
                    </a:solidFill>
                  </a:rPr>
                  <a:t>Solution:</a:t>
                </a:r>
                <a:br>
                  <a:rPr lang="en-AU" dirty="0">
                    <a:solidFill>
                      <a:srgbClr val="FF0000"/>
                    </a:solidFill>
                  </a:rPr>
                </a:br>
                <a:r>
                  <a:rPr lang="en-AU" dirty="0">
                    <a:solidFill>
                      <a:srgbClr val="FF0000"/>
                    </a:solidFill>
                  </a:rPr>
                  <a:t>There are 3 distinct letters: C, A, 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>
                        <a:solidFill>
                          <a:srgbClr val="FF0000"/>
                        </a:solidFill>
                      </a:rPr>
                      <m:t>Number</m:t>
                    </m:r>
                    <m:r>
                      <m:rPr>
                        <m:nor/>
                      </m:rPr>
                      <a:rPr lang="en-AU" b="0" i="1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AU" b="0" i="1">
                        <a:solidFill>
                          <a:srgbClr val="FF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AU" b="0" i="1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AU" b="0" i="1">
                        <a:solidFill>
                          <a:srgbClr val="FF0000"/>
                        </a:solidFill>
                      </a:rPr>
                      <m:t>arrangements</m:t>
                    </m:r>
                    <m:r>
                      <a:rPr lang="en-AU">
                        <a:solidFill>
                          <a:srgbClr val="FF0000"/>
                        </a:solidFill>
                      </a:rPr>
                      <m:t>=3!=3×2×1=6</m:t>
                    </m:r>
                  </m:oMath>
                </a14:m>
                <a:endParaRPr lang="en-AU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FD659-15BF-E1CB-CBBD-9902DEE7D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05A1A-C14C-E21F-E9A1-5C086787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5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BDBA-ADDD-F4B0-2520-D54E8D2F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F0F75-554A-2DAA-95BA-A4F51E686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Example: Using Formula P(n, r)</a:t>
                </a:r>
              </a:p>
              <a:p>
                <a:pPr marL="0" indent="0">
                  <a:buNone/>
                </a:pPr>
                <a:r>
                  <a:rPr lang="en-AU" b="1" dirty="0"/>
                  <a:t>Q:</a:t>
                </a:r>
                <a:r>
                  <a:rPr lang="en-AU" dirty="0"/>
                  <a:t> How many </a:t>
                </a:r>
                <a:r>
                  <a:rPr lang="en-AU" b="1" dirty="0"/>
                  <a:t>3-digit numbers</a:t>
                </a:r>
                <a:r>
                  <a:rPr lang="en-AU" dirty="0"/>
                  <a:t> can be formed using digits </a:t>
                </a:r>
                <a:r>
                  <a:rPr lang="en-AU" b="1" dirty="0"/>
                  <a:t>1, 2, 3, 4</a:t>
                </a:r>
                <a:r>
                  <a:rPr lang="en-AU" dirty="0"/>
                  <a:t> without repetition?</a:t>
                </a:r>
              </a:p>
              <a:p>
                <a:pPr lvl="1"/>
                <a:r>
                  <a:rPr lang="en-AU" b="1" dirty="0">
                    <a:solidFill>
                      <a:srgbClr val="FF0000"/>
                    </a:solidFill>
                  </a:rPr>
                  <a:t>Solution:</a:t>
                </a:r>
                <a:br>
                  <a:rPr lang="en-AU" dirty="0">
                    <a:solidFill>
                      <a:srgbClr val="FF0000"/>
                    </a:solidFill>
                  </a:rPr>
                </a:br>
                <a:r>
                  <a:rPr lang="en-AU" dirty="0">
                    <a:solidFill>
                      <a:srgbClr val="FF0000"/>
                    </a:solidFill>
                  </a:rPr>
                  <a:t>We have 4 digits and must pick 3 → order matters → use </a:t>
                </a:r>
                <a:r>
                  <a:rPr lang="en-AU" b="1" dirty="0">
                    <a:solidFill>
                      <a:srgbClr val="FF0000"/>
                    </a:solidFill>
                  </a:rPr>
                  <a:t>P(4, 3)</a:t>
                </a:r>
                <a:endParaRPr lang="en-AU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,"/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ur-P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d>
                          <m:dPr>
                            <m:ctrlPr>
                              <a:rPr lang="ur-P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4−3</m:t>
                            </m:r>
                          </m:e>
                        </m:d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ur-P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ur-P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ur-PK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F0F75-554A-2DAA-95BA-A4F51E686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B30C-126A-8EF9-7AA2-C2B1F729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7EFC-916B-BA11-E615-29AB8887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7D161-CFFF-014C-EA2F-D3FE5219E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Example: With Repeated Letters</a:t>
                </a:r>
              </a:p>
              <a:p>
                <a:pPr marL="0" indent="0">
                  <a:buNone/>
                </a:pPr>
                <a:r>
                  <a:rPr lang="en-AU" b="1" dirty="0"/>
                  <a:t>Q:</a:t>
                </a:r>
                <a:r>
                  <a:rPr lang="en-AU" dirty="0"/>
                  <a:t> How many ways can the letters of the word </a:t>
                </a:r>
                <a:r>
                  <a:rPr lang="en-AU" b="1" dirty="0"/>
                  <a:t>APPLE</a:t>
                </a:r>
                <a:r>
                  <a:rPr lang="en-AU" dirty="0"/>
                  <a:t> be arranged?</a:t>
                </a:r>
              </a:p>
              <a:p>
                <a:pPr lvl="1"/>
                <a:r>
                  <a:rPr lang="en-AU" b="1" dirty="0">
                    <a:solidFill>
                      <a:srgbClr val="FF0000"/>
                    </a:solidFill>
                  </a:rPr>
                  <a:t>Solution:</a:t>
                </a:r>
                <a:br>
                  <a:rPr lang="en-AU" dirty="0">
                    <a:solidFill>
                      <a:srgbClr val="FF0000"/>
                    </a:solidFill>
                  </a:rPr>
                </a:br>
                <a:r>
                  <a:rPr lang="en-AU" dirty="0">
                    <a:solidFill>
                      <a:srgbClr val="FF0000"/>
                    </a:solidFill>
                  </a:rPr>
                  <a:t>Letters: A, P, P, L, E</a:t>
                </a:r>
              </a:p>
              <a:p>
                <a:pPr lvl="1"/>
                <a:r>
                  <a:rPr lang="en-AU" dirty="0">
                    <a:solidFill>
                      <a:srgbClr val="FF0000"/>
                    </a:solidFill>
                  </a:rPr>
                  <a:t>Total letters = 5</a:t>
                </a:r>
              </a:p>
              <a:p>
                <a:pPr lvl="1"/>
                <a:r>
                  <a:rPr lang="en-AU" dirty="0">
                    <a:solidFill>
                      <a:srgbClr val="FF0000"/>
                    </a:solidFill>
                  </a:rPr>
                  <a:t>P is repeated twice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>
                        <a:solidFill>
                          <a:srgbClr val="FF0000"/>
                        </a:solidFill>
                      </a:rPr>
                      <m:t>Arrangements</m:t>
                    </m:r>
                    <m:r>
                      <a:rPr lang="en-A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ur-P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r-PK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ur-PK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7D161-CFFF-014C-EA2F-D3FE5219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2FAD-9A86-F654-FC5E-9DE20E7D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7F3F6385-8C3C-3041-007F-445CEEC5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0AB8D11-5DA4-0844-81EC-45FC848E8A10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459B9B-4235-C390-C4E1-8112113D8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question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1C536A-DFEC-62BA-F80C-22F543CB1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many permutations of {a, b, c, d, e, f, g} end with 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Note that the set has 7 elements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last character must be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The rest can be in any order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Thus, we want a 6-permutation on the set {b, c, d, e, f, g}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P(6,6) = 6! = 720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Why is it not P(7,6)?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147BF57E-0265-1119-F25A-8A78BC1F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E184996-7618-5E43-A487-3D5B6ECF0AD3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0B8E94E-B967-0695-321C-194EB411C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51348B7-C4BF-71BC-2124-318879129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What if order </a:t>
            </a:r>
            <a:r>
              <a:rPr lang="en-US" altLang="en-US" sz="2800" i="1"/>
              <a:t>doesn’t</a:t>
            </a:r>
            <a:r>
              <a:rPr lang="en-US" altLang="en-US" sz="2800"/>
              <a:t> matter?</a:t>
            </a:r>
          </a:p>
          <a:p>
            <a:pPr eaLnBrk="1" hangingPunct="1"/>
            <a:r>
              <a:rPr lang="en-US" altLang="en-US" sz="2800"/>
              <a:t>In poker, the following two hands are equivalent:</a:t>
            </a:r>
          </a:p>
          <a:p>
            <a:pPr lvl="1" eaLnBrk="1" hangingPunct="1"/>
            <a:r>
              <a:rPr lang="en-US" altLang="en-US" sz="2400"/>
              <a:t>A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♦</a:t>
            </a:r>
            <a:r>
              <a:rPr lang="en-US" altLang="en-US" sz="2400">
                <a:cs typeface="Times New Roman" panose="02020603050405020304" pitchFamily="18" charset="0"/>
              </a:rPr>
              <a:t>, 5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♥</a:t>
            </a:r>
            <a:r>
              <a:rPr lang="en-US" altLang="en-US" sz="2400">
                <a:cs typeface="Times New Roman" panose="02020603050405020304" pitchFamily="18" charset="0"/>
              </a:rPr>
              <a:t>, 7♣, 10♠, K♠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K♠, 10♠, 7♣, 5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♥</a:t>
            </a:r>
            <a:r>
              <a:rPr lang="en-US" altLang="en-US" sz="2400">
                <a:cs typeface="Times New Roman" panose="02020603050405020304" pitchFamily="18" charset="0"/>
              </a:rPr>
              <a:t>, </a:t>
            </a:r>
            <a:r>
              <a:rPr lang="en-US" altLang="en-US" sz="2400"/>
              <a:t>A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♦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 number of </a:t>
            </a:r>
            <a:r>
              <a:rPr lang="en-US" altLang="en-US" sz="2800" i="1"/>
              <a:t>r</a:t>
            </a:r>
            <a:r>
              <a:rPr lang="en-US" altLang="en-US" sz="2800"/>
              <a:t>-combinations of a set with </a:t>
            </a:r>
            <a:r>
              <a:rPr lang="en-US" altLang="en-US" sz="2800" i="1"/>
              <a:t>n</a:t>
            </a:r>
            <a:r>
              <a:rPr lang="en-US" altLang="en-US" sz="2800"/>
              <a:t> elements, where </a:t>
            </a:r>
            <a:r>
              <a:rPr lang="en-US" altLang="en-US" sz="2800" i="1"/>
              <a:t>n</a:t>
            </a:r>
            <a:r>
              <a:rPr lang="en-US" altLang="en-US" sz="2800"/>
              <a:t> is non-negative and 0≤</a:t>
            </a:r>
            <a:r>
              <a:rPr lang="en-US" altLang="en-US" sz="2800" i="1"/>
              <a:t>r</a:t>
            </a:r>
            <a:r>
              <a:rPr lang="en-US" altLang="en-US" sz="2800"/>
              <a:t>≤</a:t>
            </a:r>
            <a:r>
              <a:rPr lang="en-US" altLang="en-US" sz="2800" i="1"/>
              <a:t>n</a:t>
            </a:r>
            <a:r>
              <a:rPr lang="en-US" altLang="en-US" sz="2800"/>
              <a:t> is:</a:t>
            </a:r>
          </a:p>
        </p:txBody>
      </p:sp>
      <p:grpSp>
        <p:nvGrpSpPr>
          <p:cNvPr id="15366" name="Group 6">
            <a:extLst>
              <a:ext uri="{FF2B5EF4-FFF2-40B4-BE49-F238E27FC236}">
                <a16:creationId xmlns:a16="http://schemas.microsoft.com/office/drawing/2014/main" id="{60DB1A46-FD28-3DEB-8C3D-8374787CA72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257800"/>
            <a:ext cx="2362200" cy="842963"/>
            <a:chOff x="2112" y="3312"/>
            <a:chExt cx="1488" cy="531"/>
          </a:xfrm>
        </p:grpSpPr>
        <p:sp>
          <p:nvSpPr>
            <p:cNvPr id="12294" name="Rectangle 5">
              <a:extLst>
                <a:ext uri="{FF2B5EF4-FFF2-40B4-BE49-F238E27FC236}">
                  <a16:creationId xmlns:a16="http://schemas.microsoft.com/office/drawing/2014/main" id="{DB61D5D7-C2DE-D433-CF5B-A9A7D9D0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12"/>
              <a:ext cx="148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2295" name="Object 4">
              <a:extLst>
                <a:ext uri="{FF2B5EF4-FFF2-40B4-BE49-F238E27FC236}">
                  <a16:creationId xmlns:a16="http://schemas.microsoft.com/office/drawing/2014/main" id="{A282401E-8EFE-F8E9-7E4A-2A9A464A4F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" y="3312"/>
            <a:ext cx="1480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6911300" imgH="9652000" progId="Equation.3">
                    <p:embed/>
                  </p:oleObj>
                </mc:Choice>
                <mc:Fallback>
                  <p:oleObj name="Equation" r:id="rId2" imgW="26911300" imgH="9652000" progId="Equation.3">
                    <p:embed/>
                    <p:pic>
                      <p:nvPicPr>
                        <p:cNvPr id="12295" name="Object 4">
                          <a:extLst>
                            <a:ext uri="{FF2B5EF4-FFF2-40B4-BE49-F238E27FC236}">
                              <a16:creationId xmlns:a16="http://schemas.microsoft.com/office/drawing/2014/main" id="{A282401E-8EFE-F8E9-7E4A-2A9A464A4F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12"/>
                          <a:ext cx="1480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92FF7EF-F8D0-6EDD-2D7A-167971BF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ED8AAE5-5D4E-9E47-85EE-768B1DDB31CC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E53278F-3E42-5F12-28AF-F6723AE26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Combinations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B692799-00E1-6F16-C193-80720ED3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many different poker hands are there (5 cards)?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many different (initial) blackjack hands are there?</a:t>
            </a:r>
          </a:p>
        </p:txBody>
      </p:sp>
      <p:grpSp>
        <p:nvGrpSpPr>
          <p:cNvPr id="26634" name="Group 10">
            <a:extLst>
              <a:ext uri="{FF2B5EF4-FFF2-40B4-BE49-F238E27FC236}">
                <a16:creationId xmlns:a16="http://schemas.microsoft.com/office/drawing/2014/main" id="{289F7DDF-B39A-C619-482D-260BF8E8F0B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19400"/>
            <a:ext cx="8458200" cy="842963"/>
            <a:chOff x="288" y="1776"/>
            <a:chExt cx="5328" cy="531"/>
          </a:xfrm>
        </p:grpSpPr>
        <p:sp>
          <p:nvSpPr>
            <p:cNvPr id="13321" name="Rectangle 6">
              <a:extLst>
                <a:ext uri="{FF2B5EF4-FFF2-40B4-BE49-F238E27FC236}">
                  <a16:creationId xmlns:a16="http://schemas.microsoft.com/office/drawing/2014/main" id="{56E09F92-1EFB-BDA6-2B0E-E3BE37BA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532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3322" name="Object 4">
              <a:extLst>
                <a:ext uri="{FF2B5EF4-FFF2-40B4-BE49-F238E27FC236}">
                  <a16:creationId xmlns:a16="http://schemas.microsoft.com/office/drawing/2014/main" id="{22DEACB6-0AC8-EE9C-B5BD-7A88D8DA10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1776"/>
            <a:ext cx="5228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5084900" imgH="9652000" progId="Equation.3">
                    <p:embed/>
                  </p:oleObj>
                </mc:Choice>
                <mc:Fallback>
                  <p:oleObj name="Equation" r:id="rId2" imgW="95084900" imgH="9652000" progId="Equation.3">
                    <p:embed/>
                    <p:pic>
                      <p:nvPicPr>
                        <p:cNvPr id="13322" name="Object 4">
                          <a:extLst>
                            <a:ext uri="{FF2B5EF4-FFF2-40B4-BE49-F238E27FC236}">
                              <a16:creationId xmlns:a16="http://schemas.microsoft.com/office/drawing/2014/main" id="{22DEACB6-0AC8-EE9C-B5BD-7A88D8DA10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776"/>
                          <a:ext cx="5228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604A7D0E-D352-28F9-7245-30343E10337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05400"/>
            <a:ext cx="5791200" cy="990600"/>
            <a:chOff x="1152" y="3216"/>
            <a:chExt cx="3648" cy="624"/>
          </a:xfrm>
        </p:grpSpPr>
        <p:sp>
          <p:nvSpPr>
            <p:cNvPr id="13319" name="Rectangle 7">
              <a:extLst>
                <a:ext uri="{FF2B5EF4-FFF2-40B4-BE49-F238E27FC236}">
                  <a16:creationId xmlns:a16="http://schemas.microsoft.com/office/drawing/2014/main" id="{B7099F99-6B8F-F1E6-568D-84D4B32E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216"/>
              <a:ext cx="3648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3320" name="Object 5">
              <a:extLst>
                <a:ext uri="{FF2B5EF4-FFF2-40B4-BE49-F238E27FC236}">
                  <a16:creationId xmlns:a16="http://schemas.microsoft.com/office/drawing/2014/main" id="{5B627607-FEBF-DC4B-C06A-7858D8E8B2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9" y="3264"/>
            <a:ext cx="35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4947800" imgH="9652000" progId="Equation.3">
                    <p:embed/>
                  </p:oleObj>
                </mc:Choice>
                <mc:Fallback>
                  <p:oleObj name="Equation" r:id="rId4" imgW="64947800" imgH="9652000" progId="Equation.3">
                    <p:embed/>
                    <p:pic>
                      <p:nvPicPr>
                        <p:cNvPr id="13320" name="Object 5">
                          <a:extLst>
                            <a:ext uri="{FF2B5EF4-FFF2-40B4-BE49-F238E27FC236}">
                              <a16:creationId xmlns:a16="http://schemas.microsoft.com/office/drawing/2014/main" id="{5B627607-FEBF-DC4B-C06A-7858D8E8B2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64"/>
                          <a:ext cx="35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2B58EC93-352E-EBA9-D45C-77354863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6CEFD14-4FD8-2147-9B9D-3C1DFC6DA8F1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84C6A1-BD3C-E1FF-14A1-739E447D3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 formula proof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4D90C8C-FCA7-FA79-D169-3BC595A2F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Let </a:t>
            </a:r>
            <a:r>
              <a:rPr lang="en-US" altLang="en-US" sz="2800" i="1"/>
              <a:t>C</a:t>
            </a:r>
            <a:r>
              <a:rPr lang="en-US" altLang="en-US" sz="2800"/>
              <a:t>(52,5) be the number of ways to generate unordered poker hands</a:t>
            </a:r>
          </a:p>
          <a:p>
            <a:pPr eaLnBrk="1" hangingPunct="1"/>
            <a:r>
              <a:rPr lang="en-US" altLang="en-US" sz="2800"/>
              <a:t>The number of ordered poker hands is </a:t>
            </a:r>
            <a:r>
              <a:rPr lang="en-US" altLang="en-US" sz="2800" i="1"/>
              <a:t>P</a:t>
            </a:r>
            <a:r>
              <a:rPr lang="en-US" altLang="en-US" sz="2800"/>
              <a:t>(52,5) = 311,875,200</a:t>
            </a:r>
          </a:p>
          <a:p>
            <a:pPr eaLnBrk="1" hangingPunct="1"/>
            <a:r>
              <a:rPr lang="en-US" altLang="en-US" sz="2800"/>
              <a:t>The number of ways to order a single poker hand is </a:t>
            </a:r>
            <a:r>
              <a:rPr lang="en-US" altLang="en-US" sz="2800" i="1"/>
              <a:t>P</a:t>
            </a:r>
            <a:r>
              <a:rPr lang="en-US" altLang="en-US" sz="2800"/>
              <a:t>(5,5) = 5! = 120</a:t>
            </a:r>
          </a:p>
          <a:p>
            <a:pPr eaLnBrk="1" hangingPunct="1"/>
            <a:r>
              <a:rPr lang="en-US" altLang="en-US" sz="2800"/>
              <a:t>The total number of unordered poker hands is the total number of ordered hands divided by the number of ways to order each hand</a:t>
            </a:r>
          </a:p>
          <a:p>
            <a:pPr eaLnBrk="1" hangingPunct="1"/>
            <a:r>
              <a:rPr lang="en-US" altLang="en-US" sz="2800"/>
              <a:t>Thus, </a:t>
            </a:r>
            <a:r>
              <a:rPr lang="en-US" altLang="en-US" sz="2800" i="1"/>
              <a:t>C</a:t>
            </a:r>
            <a:r>
              <a:rPr lang="en-US" altLang="en-US" sz="2800"/>
              <a:t>(52,5) = </a:t>
            </a:r>
            <a:r>
              <a:rPr lang="en-US" altLang="en-US" sz="2800" i="1"/>
              <a:t>P</a:t>
            </a:r>
            <a:r>
              <a:rPr lang="en-US" altLang="en-US" sz="2800"/>
              <a:t>(52,5)/</a:t>
            </a:r>
            <a:r>
              <a:rPr lang="en-US" altLang="en-US" sz="2800" i="1"/>
              <a:t>P</a:t>
            </a:r>
            <a:r>
              <a:rPr lang="en-US" altLang="en-US" sz="2800"/>
              <a:t>(5,5)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95AF8A62-D283-9A1C-8A04-4142C750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F40D446-27AB-694B-A1E5-E70602B78FFD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556ADEF-E997-96F7-EB08-5771D7FDD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 formula proof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588FDC3-B07F-55E7-7637-B62EE5033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Let </a:t>
            </a:r>
            <a:r>
              <a:rPr lang="en-US" altLang="en-US" sz="2800" i="1"/>
              <a:t>C</a:t>
            </a:r>
            <a:r>
              <a:rPr lang="en-US" altLang="en-US" sz="2800"/>
              <a:t>(</a:t>
            </a:r>
            <a:r>
              <a:rPr lang="en-US" altLang="en-US" sz="2800" i="1"/>
              <a:t>n</a:t>
            </a:r>
            <a:r>
              <a:rPr lang="en-US" altLang="en-US" sz="2800"/>
              <a:t>,</a:t>
            </a:r>
            <a:r>
              <a:rPr lang="en-US" altLang="en-US" sz="2800" i="1"/>
              <a:t>r</a:t>
            </a:r>
            <a:r>
              <a:rPr lang="en-US" altLang="en-US" sz="2800"/>
              <a:t>) be the number of ways to generate unordered combinations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number of ordered combinations (i.e. </a:t>
            </a:r>
            <a:r>
              <a:rPr lang="en-US" altLang="en-US" sz="2800" i="1"/>
              <a:t>r</a:t>
            </a:r>
            <a:r>
              <a:rPr lang="en-US" altLang="en-US" sz="2800"/>
              <a:t>-permutations) is 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n</a:t>
            </a:r>
            <a:r>
              <a:rPr lang="en-US" altLang="en-US" sz="2800"/>
              <a:t>,</a:t>
            </a:r>
            <a:r>
              <a:rPr lang="en-US" altLang="en-US" sz="2800" i="1"/>
              <a:t>r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number of ways to order a single one of those </a:t>
            </a:r>
            <a:r>
              <a:rPr lang="en-US" altLang="en-US" sz="2800" i="1"/>
              <a:t>r</a:t>
            </a:r>
            <a:r>
              <a:rPr lang="en-US" altLang="en-US" sz="2800"/>
              <a:t>-permutations 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r,r</a:t>
            </a:r>
            <a:r>
              <a:rPr lang="en-US" altLang="en-US" sz="280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total number of unordered combinations is the total number of ordered combinations (i.e. </a:t>
            </a:r>
            <a:r>
              <a:rPr lang="en-US" altLang="en-US" sz="2800" i="1"/>
              <a:t>r</a:t>
            </a:r>
            <a:r>
              <a:rPr lang="en-US" altLang="en-US" sz="2800"/>
              <a:t>-permutations) divided by the number of ways to order each combination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Thus, </a:t>
            </a:r>
            <a:r>
              <a:rPr lang="en-US" altLang="en-US" sz="2800" i="1"/>
              <a:t>C</a:t>
            </a:r>
            <a:r>
              <a:rPr lang="en-US" altLang="en-US" sz="2800"/>
              <a:t>(</a:t>
            </a:r>
            <a:r>
              <a:rPr lang="en-US" altLang="en-US" sz="2800" i="1"/>
              <a:t>n,r</a:t>
            </a:r>
            <a:r>
              <a:rPr lang="en-US" altLang="en-US" sz="2800"/>
              <a:t>) = 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n,r</a:t>
            </a:r>
            <a:r>
              <a:rPr lang="en-US" altLang="en-US" sz="2800"/>
              <a:t>)/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r,r</a:t>
            </a:r>
            <a:r>
              <a:rPr lang="en-US" altLang="en-US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124-2735-E27B-2605-A0EBEE0A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Counting?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EEE90-41A3-2EC5-84D2-43A298B0D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000" b="1" dirty="0"/>
                  <a:t>Counting</a:t>
                </a:r>
                <a:r>
                  <a:rPr lang="en-AU" sz="2000" dirty="0"/>
                  <a:t> is the process of determining </a:t>
                </a:r>
                <a:r>
                  <a:rPr lang="en-AU" sz="2000" b="1" dirty="0"/>
                  <a:t>the number of possible outcomes or ways that</a:t>
                </a:r>
                <a:r>
                  <a:rPr lang="en-AU" sz="2000" dirty="0"/>
                  <a:t> exist for a given situation, particularly when multiple choices or constraints are involved.</a:t>
                </a:r>
              </a:p>
              <a:p>
                <a:pPr lvl="1"/>
                <a:r>
                  <a:rPr lang="en-AU" sz="1800" dirty="0"/>
                  <a:t>In simple terms:</a:t>
                </a:r>
              </a:p>
              <a:p>
                <a:pPr lvl="1"/>
                <a:r>
                  <a:rPr lang="en-AU" sz="1800" b="1" dirty="0"/>
                  <a:t>Counting is the art of determining </a:t>
                </a:r>
                <a:r>
                  <a:rPr lang="en-AU" sz="1800" b="1" i="1" dirty="0"/>
                  <a:t>how many</a:t>
                </a:r>
                <a:r>
                  <a:rPr lang="en-AU" sz="1800" b="1" dirty="0"/>
                  <a:t> possibilities exist without listing them all.</a:t>
                </a:r>
              </a:p>
              <a:p>
                <a:pPr marL="0" indent="0">
                  <a:buNone/>
                </a:pPr>
                <a:endParaRPr lang="en-AU" sz="1800" b="1" dirty="0"/>
              </a:p>
              <a:p>
                <a:pPr marL="0" indent="0">
                  <a:buNone/>
                </a:pPr>
                <a:r>
                  <a:rPr lang="en-AU" sz="1800" b="1" dirty="0"/>
                  <a:t>Mathematical Definition</a:t>
                </a:r>
              </a:p>
              <a:p>
                <a:pPr marL="0" indent="0">
                  <a:buNone/>
                </a:pPr>
                <a:r>
                  <a:rPr lang="en-AU" sz="1800" dirty="0"/>
                  <a:t>In discrete mathematics, </a:t>
                </a:r>
                <a:r>
                  <a:rPr lang="en-AU" sz="1800" b="1" dirty="0"/>
                  <a:t>counting</a:t>
                </a:r>
                <a:r>
                  <a:rPr lang="en-AU" sz="1800" dirty="0"/>
                  <a:t> is a branch of </a:t>
                </a:r>
                <a:r>
                  <a:rPr lang="en-AU" sz="1800" i="1" dirty="0"/>
                  <a:t>combinatorics</a:t>
                </a:r>
                <a:r>
                  <a:rPr lang="en-AU" sz="1800" dirty="0"/>
                  <a:t> concerned with:</a:t>
                </a:r>
              </a:p>
              <a:p>
                <a:pPr lvl="1"/>
                <a:r>
                  <a:rPr lang="en-AU" sz="1400" dirty="0"/>
                  <a:t>Enumerating the number of possible configurations, selections, or arrangements of discrete elements under specific rules.</a:t>
                </a:r>
              </a:p>
              <a:p>
                <a:pPr lvl="1"/>
                <a:r>
                  <a:rPr lang="en-AU" sz="1400" dirty="0"/>
                  <a:t>Symbolically: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1400" b="0"/>
                      <m:t>Counting</m:t>
                    </m:r>
                    <m:r>
                      <m:rPr>
                        <m:nor/>
                      </m:rPr>
                      <a:rPr lang="en-AU" sz="1400" b="0" i="1"/>
                      <m:t> </m:t>
                    </m:r>
                    <m:r>
                      <m:rPr>
                        <m:nor/>
                      </m:rPr>
                      <a:rPr lang="en-AU" sz="1400" b="0" i="1"/>
                      <m:t>problem</m:t>
                    </m:r>
                    <m:r>
                      <a:rPr lang="en-AU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AU" sz="1400" i="1"/>
                      <m:t>Find</m:t>
                    </m:r>
                    <m:r>
                      <m:rPr>
                        <m:nor/>
                      </m:rPr>
                      <a:rPr lang="en-AU" sz="1400" i="1"/>
                      <m:t> </m:t>
                    </m:r>
                    <m:r>
                      <a:rPr lang="en-AU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1400">
                        <a:latin typeface="Cambria Math" panose="02040503050406030204" pitchFamily="18" charset="0"/>
                      </a:rPr>
                      <m:t>=∣</m:t>
                    </m:r>
                    <m:r>
                      <m:rPr>
                        <m:sty m:val="p"/>
                      </m:rPr>
                      <a:rPr lang="el-GR" sz="1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1400">
                        <a:latin typeface="Cambria Math" panose="02040503050406030204" pitchFamily="18" charset="0"/>
                      </a:rPr>
                      <m:t>∣</m:t>
                    </m:r>
                  </m:oMath>
                </a14:m>
                <a:endParaRPr lang="el-GR" sz="1400" b="0" dirty="0"/>
              </a:p>
              <a:p>
                <a:pPr lvl="1"/>
                <a:r>
                  <a:rPr lang="en-AU" sz="14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1400" dirty="0"/>
                  <a:t>= </a:t>
                </a:r>
                <a:r>
                  <a:rPr lang="en-AU" sz="1400" dirty="0"/>
                  <a:t>set of all possible outcomes.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EEE90-41A3-2EC5-84D2-43A298B0D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0279-6449-556F-A873-8A08211B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2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3EB3B96C-D403-A24A-7908-12972C71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F65AEB6-5E66-984B-91C8-B45B0C5413CA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26EE146-D27A-176A-3432-2FAE47CD4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 formula proof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7D67CF8-C703-01B9-15A0-7C529DB6D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28681" name="Group 9">
            <a:extLst>
              <a:ext uri="{FF2B5EF4-FFF2-40B4-BE49-F238E27FC236}">
                <a16:creationId xmlns:a16="http://schemas.microsoft.com/office/drawing/2014/main" id="{5051150F-91D7-0665-1CE8-0E90FA6B5A9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09800"/>
            <a:ext cx="5105400" cy="914400"/>
            <a:chOff x="1104" y="1392"/>
            <a:chExt cx="3216" cy="576"/>
          </a:xfrm>
        </p:grpSpPr>
        <p:sp>
          <p:nvSpPr>
            <p:cNvPr id="16390" name="Rectangle 8">
              <a:extLst>
                <a:ext uri="{FF2B5EF4-FFF2-40B4-BE49-F238E27FC236}">
                  <a16:creationId xmlns:a16="http://schemas.microsoft.com/office/drawing/2014/main" id="{5ADB4712-9DD6-8AA1-A0AB-80F67C67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32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6391" name="Object 7">
              <a:extLst>
                <a:ext uri="{FF2B5EF4-FFF2-40B4-BE49-F238E27FC236}">
                  <a16:creationId xmlns:a16="http://schemas.microsoft.com/office/drawing/2014/main" id="{962D5AB9-05A8-C546-1ADB-B8B65D1CA1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1440"/>
            <a:ext cx="318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216800" imgH="9652000" progId="Equation.3">
                    <p:embed/>
                  </p:oleObj>
                </mc:Choice>
                <mc:Fallback>
                  <p:oleObj name="Equation" r:id="rId2" imgW="58216800" imgH="9652000" progId="Equation.3">
                    <p:embed/>
                    <p:pic>
                      <p:nvPicPr>
                        <p:cNvPr id="16391" name="Object 7">
                          <a:extLst>
                            <a:ext uri="{FF2B5EF4-FFF2-40B4-BE49-F238E27FC236}">
                              <a16:creationId xmlns:a16="http://schemas.microsoft.com/office/drawing/2014/main" id="{962D5AB9-05A8-C546-1ADB-B8B65D1CA1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440"/>
                          <a:ext cx="3184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7437941-89D8-E1FF-EA9D-723C3DF7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CC057F4-62D7-6E4C-8F32-78DECC452C84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E8EB99A-1A2C-5B1E-EBB6-EB1AE8CE2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Bit strings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F1D962B-0E49-8163-FF63-1BBFD9CB8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How many bit strings of length 10 contain: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altLang="en-US" sz="2800"/>
              <a:t>exactly four 1’s?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Find the positions of the four 1’s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Does the order of these positions matter?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/>
              <a:t>Nope!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/>
              <a:t>Positions 2, 3, 5, 7 is the same as positions 7, 5, 3, 2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Thus, the answer is </a:t>
            </a:r>
            <a:r>
              <a:rPr lang="en-US" altLang="en-US" sz="2400" i="1"/>
              <a:t>C</a:t>
            </a:r>
            <a:r>
              <a:rPr lang="en-US" altLang="en-US" sz="2400"/>
              <a:t>(10,4) = 210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altLang="en-US" sz="2800"/>
              <a:t>at most four 1’s?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There can be 0, 1, 2, 3, or 4 occurrences of 1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Thus, the answer is: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 i="1"/>
              <a:t>C</a:t>
            </a:r>
            <a:r>
              <a:rPr lang="en-US" altLang="en-US" sz="2000"/>
              <a:t>(10,0) + </a:t>
            </a:r>
            <a:r>
              <a:rPr lang="en-US" altLang="en-US" sz="2000" i="1"/>
              <a:t>C</a:t>
            </a:r>
            <a:r>
              <a:rPr lang="en-US" altLang="en-US" sz="2000"/>
              <a:t>(10,1) + </a:t>
            </a:r>
            <a:r>
              <a:rPr lang="en-US" altLang="en-US" sz="2000" i="1"/>
              <a:t>C</a:t>
            </a:r>
            <a:r>
              <a:rPr lang="en-US" altLang="en-US" sz="2000"/>
              <a:t>(10,2) + </a:t>
            </a:r>
            <a:r>
              <a:rPr lang="en-US" altLang="en-US" sz="2000" i="1"/>
              <a:t>C</a:t>
            </a:r>
            <a:r>
              <a:rPr lang="en-US" altLang="en-US" sz="2000"/>
              <a:t>(10,3) + </a:t>
            </a:r>
            <a:r>
              <a:rPr lang="en-US" altLang="en-US" sz="2000" i="1"/>
              <a:t>C</a:t>
            </a:r>
            <a:r>
              <a:rPr lang="en-US" altLang="en-US" sz="2000"/>
              <a:t>(10,4)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/>
              <a:t>= 1+10+45+120+210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/>
              <a:t>= 386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22E3C280-0EB0-FE91-545E-12898DDA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DE3693-6B4B-704F-AEC4-5ACF41B7899C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6C5EB8A-C2E5-6365-41DF-79850C704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Bit strings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1351DD5-BA29-D18E-4F36-2DA564E9E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dirty="0"/>
              <a:t>How many bit strings of length 10 contain: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arenR" startAt="3"/>
            </a:pPr>
            <a:r>
              <a:rPr lang="en-US" altLang="en-US" sz="2800" dirty="0"/>
              <a:t>at least four 1’s?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There can be 4, 5, 6, 7, 8, 9, or 10 occurrences of 1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Thus, the answer is: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 i="1" dirty="0"/>
              <a:t>C</a:t>
            </a:r>
            <a:r>
              <a:rPr lang="en-US" altLang="en-US" sz="2000" dirty="0"/>
              <a:t>(10,4)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(10,5)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(10,6)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(10,7)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(10,8)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(10,9) + </a:t>
            </a:r>
            <a:r>
              <a:rPr lang="en-US" altLang="en-US" sz="2000" i="1" dirty="0"/>
              <a:t>C</a:t>
            </a:r>
            <a:r>
              <a:rPr lang="en-US" altLang="en-US" sz="2000" dirty="0"/>
              <a:t>(10,10)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 dirty="0"/>
              <a:t>= 210+252+210+120+45+10+1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altLang="en-US" sz="2000" dirty="0"/>
              <a:t>= 848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Alternative answer: subtract from 2</a:t>
            </a:r>
            <a:r>
              <a:rPr lang="en-US" altLang="en-US" sz="2400" baseline="30000" dirty="0"/>
              <a:t>10</a:t>
            </a:r>
            <a:r>
              <a:rPr lang="en-US" altLang="en-US" sz="2400" dirty="0"/>
              <a:t> the number of strings with 0, 1, 2, or 3 occurrences of 1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arenR" startAt="3"/>
            </a:pPr>
            <a:r>
              <a:rPr lang="en-US" altLang="en-US" sz="2800" dirty="0"/>
              <a:t>an equal number of 1’s and 0’s?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Thus, there must be five 0’s and five 1’s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Find the positions of the five 1’s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2400" dirty="0"/>
              <a:t>Thus, the answer is </a:t>
            </a:r>
            <a:r>
              <a:rPr lang="en-US" altLang="en-US" sz="2400" i="1" dirty="0"/>
              <a:t>C</a:t>
            </a:r>
            <a:r>
              <a:rPr lang="en-US" altLang="en-US" sz="2400" dirty="0"/>
              <a:t>(10,5) = 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23E8-7898-6A98-AEC9-4029C8A9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Pigeonhole Principle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3000-4740-86B6-E800-A6F824658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800" dirty="0"/>
                  <a:t>If </a:t>
                </a:r>
                <a:r>
                  <a:rPr lang="en-AU" sz="2800" i="1" dirty="0"/>
                  <a:t>n + 1</a:t>
                </a:r>
                <a:r>
                  <a:rPr lang="en-AU" sz="2800" dirty="0"/>
                  <a:t> or more objects are placed into </a:t>
                </a:r>
                <a:r>
                  <a:rPr lang="en-AU" sz="2800" i="1" dirty="0"/>
                  <a:t>n</a:t>
                </a:r>
                <a:r>
                  <a:rPr lang="en-AU" sz="2800" dirty="0"/>
                  <a:t> boxes, then </a:t>
                </a:r>
                <a:r>
                  <a:rPr lang="en-AU" sz="2800" b="1" dirty="0"/>
                  <a:t>at least one box must contain two or more objects</a:t>
                </a:r>
                <a:r>
                  <a:rPr lang="en-AU" sz="2800" dirty="0"/>
                  <a:t>.</a:t>
                </a:r>
              </a:p>
              <a:p>
                <a:endParaRPr lang="en-AU" sz="2800" dirty="0"/>
              </a:p>
              <a:p>
                <a:pPr lvl="1"/>
                <a:r>
                  <a:rPr lang="en-AU" sz="2400" b="1" dirty="0"/>
                  <a:t>Example:</a:t>
                </a:r>
                <a:br>
                  <a:rPr lang="en-AU" sz="2400" dirty="0"/>
                </a:br>
                <a:r>
                  <a:rPr lang="en-AU" sz="2400" dirty="0"/>
                  <a:t>If 5 pigeons are placed in 4 pigeonholes → one hole must contain </a:t>
                </a:r>
                <a:r>
                  <a:rPr lang="en-AU" sz="2400" b="1" dirty="0"/>
                  <a:t>at least 2 pigeons</a:t>
                </a:r>
                <a:r>
                  <a:rPr lang="en-AU" sz="2400" dirty="0"/>
                  <a:t>.</a:t>
                </a:r>
              </a:p>
              <a:p>
                <a:pPr lvl="1"/>
                <a:r>
                  <a:rPr lang="en-AU" sz="2400" dirty="0"/>
                  <a:t>Mathematically:</a:t>
                </a:r>
              </a:p>
              <a:p>
                <a:pPr lvl="1"/>
                <a:r>
                  <a:rPr lang="en-AU" sz="2400" dirty="0"/>
                  <a:t>If N objects are distributed into k boxes, then at least one box contains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ur-PK" sz="2400"/>
                        </m:ctrlPr>
                      </m:dPr>
                      <m:e>
                        <m:r>
                          <a:rPr lang="ur-PK" sz="2400" i="1"/>
                          <m:t>𝑁</m:t>
                        </m:r>
                        <m:r>
                          <a:rPr lang="ur-PK" sz="2400"/>
                          <m:t>/</m:t>
                        </m:r>
                        <m:r>
                          <a:rPr lang="ur-PK" sz="2400" i="1"/>
                          <m:t>𝑘</m:t>
                        </m:r>
                      </m:e>
                    </m:d>
                  </m:oMath>
                </a14:m>
                <a:r>
                  <a:rPr lang="en-AU" sz="2400" dirty="0"/>
                  <a:t>objects.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3000-4740-86B6-E800-A6F824658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666A5-1C5E-A6C5-8336-F667C288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3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CDB5-81CF-6143-BB06-AB3A196D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86124-76BF-CB32-BDB3-EC68DC0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026" name="Picture 2" descr="Pigeonhole Principle - GeeksforGeeks">
            <a:extLst>
              <a:ext uri="{FF2B5EF4-FFF2-40B4-BE49-F238E27FC236}">
                <a16:creationId xmlns:a16="http://schemas.microsoft.com/office/drawing/2014/main" id="{B1B92781-2A96-7CC4-4F38-933BD44A2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7" y="1676400"/>
            <a:ext cx="7431086" cy="37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7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D113-D2CB-9226-AA85-28000BB8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1596-BA96-7F0E-B64A-D4D969F6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050" name="Picture 2" descr="The Pigeonhole Principle. by Faijan Momin, Tushar Nagre, Sameer… | by  Faijan Momin | Medium">
            <a:extLst>
              <a:ext uri="{FF2B5EF4-FFF2-40B4-BE49-F238E27FC236}">
                <a16:creationId xmlns:a16="http://schemas.microsoft.com/office/drawing/2014/main" id="{33D89B80-EF28-818D-21CA-CF367BC9F8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19" y="1600200"/>
            <a:ext cx="46925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D087-5EEE-A8EE-7377-27FC6E4E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0527-99F2-965F-84B6-91CA37FC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AU" b="1" dirty="0"/>
              <a:t>Example 1:</a:t>
            </a:r>
            <a:br>
              <a:rPr lang="en-AU" dirty="0"/>
            </a:br>
            <a:r>
              <a:rPr lang="en-AU" dirty="0"/>
              <a:t>You have 13 pairs of socks in 4 drawers.</a:t>
            </a:r>
            <a:br>
              <a:rPr lang="en-AU" dirty="0"/>
            </a:br>
            <a:r>
              <a:rPr lang="en-AU" dirty="0"/>
              <a:t>→ By PHP, at least one drawer has </a:t>
            </a:r>
            <a:r>
              <a:rPr lang="en-AU" b="1" dirty="0"/>
              <a:t>⌈13/4⌉ = 4 pairs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b="1" dirty="0"/>
              <a:t>Example 2:</a:t>
            </a:r>
            <a:br>
              <a:rPr lang="en-AU" dirty="0"/>
            </a:br>
            <a:r>
              <a:rPr lang="en-AU" dirty="0"/>
              <a:t>There are 367 people in a room.</a:t>
            </a:r>
            <a:br>
              <a:rPr lang="en-AU" dirty="0"/>
            </a:br>
            <a:r>
              <a:rPr lang="en-AU" dirty="0"/>
              <a:t>→ Since there are only 366 possible birthdays, </a:t>
            </a:r>
            <a:r>
              <a:rPr lang="en-AU" b="1" dirty="0"/>
              <a:t>at least two people share a birthday</a:t>
            </a:r>
            <a:r>
              <a:rPr lang="en-AU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96B4B-CB55-A4AE-03C2-8810DCC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78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B9B9-C922-42C2-1FA4-5DF6D8A4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Generalized Pigeonhole Principle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39455-3349-4A13-84A1-C98A3EACC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If N objects are placed into k boxes, then </a:t>
                </a:r>
                <a:r>
                  <a:rPr lang="en-AU" b="1" dirty="0"/>
                  <a:t>at least one box</a:t>
                </a:r>
                <a:r>
                  <a:rPr lang="en-AU" dirty="0"/>
                  <a:t> contains </a:t>
                </a:r>
                <a:r>
                  <a:rPr lang="en-AU" b="1" dirty="0"/>
                  <a:t>⌈N/k⌉ objects.</a:t>
                </a:r>
                <a:endParaRPr lang="en-AU" dirty="0"/>
              </a:p>
              <a:p>
                <a:pPr lvl="1"/>
                <a:r>
                  <a:rPr lang="en-AU" b="1" dirty="0"/>
                  <a:t>Formula: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/>
                      <m:t>At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m:rPr>
                        <m:nor/>
                      </m:rPr>
                      <a:rPr lang="en-AU" b="0" i="1"/>
                      <m:t>least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m:rPr>
                        <m:nor/>
                      </m:rPr>
                      <a:rPr lang="en-AU" b="0" i="1"/>
                      <m:t>one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m:rPr>
                        <m:nor/>
                      </m:rPr>
                      <a:rPr lang="en-AU" b="0" i="1"/>
                      <m:t>box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m:rPr>
                        <m:nor/>
                      </m:rPr>
                      <a:rPr lang="en-AU" b="0" i="1"/>
                      <m:t>has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ur-PK" i="1"/>
                        </m:ctrlPr>
                      </m:dPr>
                      <m:e>
                        <m:r>
                          <a:rPr lang="ur-PK" b="0" i="1"/>
                          <m:t>𝑁</m:t>
                        </m:r>
                        <m:r>
                          <a:rPr lang="ur-PK"/>
                          <m:t>/</m:t>
                        </m:r>
                        <m:r>
                          <a:rPr lang="ur-PK" i="1"/>
                          <m:t>𝑘</m:t>
                        </m:r>
                      </m:e>
                    </m:d>
                    <m:r>
                      <m:rPr>
                        <m:nor/>
                      </m:rPr>
                      <a:rPr lang="ur-PK" i="1"/>
                      <m:t> </m:t>
                    </m:r>
                    <m:r>
                      <m:rPr>
                        <m:nor/>
                      </m:rPr>
                      <a:rPr lang="en-AU" i="1"/>
                      <m:t>objects</m:t>
                    </m:r>
                    <m:r>
                      <m:rPr>
                        <m:nor/>
                      </m:rPr>
                      <a:rPr lang="en-AU" i="1"/>
                      <m:t>.</m:t>
                    </m:r>
                  </m:oMath>
                </a14:m>
                <a:br>
                  <a:rPr lang="en-AU" dirty="0"/>
                </a:br>
                <a:endParaRPr lang="en-AU" dirty="0"/>
              </a:p>
              <a:p>
                <a:pPr lvl="1"/>
                <a:endParaRPr lang="en-AU" b="1" dirty="0"/>
              </a:p>
              <a:p>
                <a:pPr lvl="1"/>
                <a:r>
                  <a:rPr lang="en-AU" b="1" dirty="0"/>
                  <a:t>Example:</a:t>
                </a:r>
                <a:br>
                  <a:rPr lang="en-AU" dirty="0"/>
                </a:br>
                <a:r>
                  <a:rPr lang="en-AU" dirty="0"/>
                  <a:t>If 20 students are assigned to 6 groups,</a:t>
                </a:r>
                <a:br>
                  <a:rPr lang="en-AU" dirty="0"/>
                </a:br>
                <a:r>
                  <a:rPr lang="en-AU" dirty="0"/>
                  <a:t>→ One group must contain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ur-PK"/>
                        </m:ctrlPr>
                      </m:dPr>
                      <m:e>
                        <m:r>
                          <a:rPr lang="ur-PK"/>
                          <m:t>20/6</m:t>
                        </m:r>
                      </m:e>
                    </m:d>
                    <m:r>
                      <a:rPr lang="ur-PK"/>
                      <m:t>=4</m:t>
                    </m:r>
                  </m:oMath>
                </a14:m>
                <a:r>
                  <a:rPr lang="en-AU" dirty="0"/>
                  <a:t> students.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39455-3349-4A13-84A1-C98A3EACC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3699E-6389-E9E0-4ADB-DA142E34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54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7F3F-39EF-F028-E5F5-6E43C19A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140A-D531-7A88-697E-056077AB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is the minimum number of students required in a Discrete Mathematics class to be sure that at least six will receive the same grade, if there are five possible grades: A, B, C, D, and F?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C485C-8BFC-0896-B86A-D35D63A5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56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4DB4-8981-04C9-F844-A866931C1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b="1" dirty="0"/>
                  <a:t>Step 1: Identify the Pigeonholes and Pigeons</a:t>
                </a:r>
              </a:p>
              <a:p>
                <a:pPr lvl="1"/>
                <a:r>
                  <a:rPr lang="en-AU" sz="2400" b="1" dirty="0"/>
                  <a:t>Pigeonholes (categories):</a:t>
                </a:r>
                <a:r>
                  <a:rPr lang="en-AU" sz="2400" dirty="0"/>
                  <a:t> 5 possible grades → A, B, C, D, F</a:t>
                </a:r>
              </a:p>
              <a:p>
                <a:pPr lvl="1"/>
                <a:r>
                  <a:rPr lang="en-AU" sz="2400" b="1" dirty="0"/>
                  <a:t>Pigeons (objects):</a:t>
                </a:r>
                <a:r>
                  <a:rPr lang="en-AU" sz="2400" dirty="0"/>
                  <a:t> students receiving those grades</a:t>
                </a:r>
              </a:p>
              <a:p>
                <a:pPr marL="0" indent="0">
                  <a:buNone/>
                </a:pPr>
                <a:r>
                  <a:rPr lang="en-AU" sz="2800" b="1" dirty="0"/>
                  <a:t>Step 2: Apply the Generalized Pigeonhole Principle</a:t>
                </a:r>
              </a:p>
              <a:p>
                <a:pPr lvl="1"/>
                <a:r>
                  <a:rPr lang="en-AU" sz="2400" dirty="0"/>
                  <a:t>If </a:t>
                </a:r>
                <a14:m>
                  <m:oMath xmlns:m="http://schemas.openxmlformats.org/officeDocument/2006/math">
                    <m:r>
                      <a:rPr lang="en-AU" sz="2400" i="1"/>
                      <m:t>𝑁</m:t>
                    </m:r>
                  </m:oMath>
                </a14:m>
                <a:r>
                  <a:rPr lang="en-AU" sz="2400" dirty="0"/>
                  <a:t>objects (students) are placed into </a:t>
                </a:r>
                <a14:m>
                  <m:oMath xmlns:m="http://schemas.openxmlformats.org/officeDocument/2006/math">
                    <m:r>
                      <a:rPr lang="en-AU" sz="2400" i="1"/>
                      <m:t>𝑘</m:t>
                    </m:r>
                  </m:oMath>
                </a14:m>
                <a:r>
                  <a:rPr lang="en-AU" sz="2400" dirty="0"/>
                  <a:t>boxes (grades),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400" b="0"/>
                      <m:t>At</m:t>
                    </m:r>
                    <m:r>
                      <m:rPr>
                        <m:nor/>
                      </m:rPr>
                      <a:rPr lang="en-AU" sz="2400" b="0" i="1"/>
                      <m:t> </m:t>
                    </m:r>
                    <m:r>
                      <m:rPr>
                        <m:nor/>
                      </m:rPr>
                      <a:rPr lang="en-AU" sz="2400" b="0" i="1"/>
                      <m:t>least</m:t>
                    </m:r>
                    <m:r>
                      <m:rPr>
                        <m:nor/>
                      </m:rPr>
                      <a:rPr lang="en-AU" sz="2400" b="0" i="1"/>
                      <m:t> </m:t>
                    </m:r>
                    <m:r>
                      <m:rPr>
                        <m:nor/>
                      </m:rPr>
                      <a:rPr lang="en-AU" sz="2400" b="0" i="1"/>
                      <m:t>one</m:t>
                    </m:r>
                    <m:r>
                      <m:rPr>
                        <m:nor/>
                      </m:rPr>
                      <a:rPr lang="en-AU" sz="2400" b="0" i="1"/>
                      <m:t> </m:t>
                    </m:r>
                    <m:r>
                      <m:rPr>
                        <m:nor/>
                      </m:rPr>
                      <a:rPr lang="en-AU" sz="2400" b="0" i="1"/>
                      <m:t>box</m:t>
                    </m:r>
                    <m:r>
                      <m:rPr>
                        <m:nor/>
                      </m:rPr>
                      <a:rPr lang="en-AU" sz="2400" b="0" i="1"/>
                      <m:t> </m:t>
                    </m:r>
                    <m:r>
                      <m:rPr>
                        <m:nor/>
                      </m:rPr>
                      <a:rPr lang="en-AU" sz="2400" b="0" i="1"/>
                      <m:t>contains</m:t>
                    </m:r>
                    <m:r>
                      <m:rPr>
                        <m:nor/>
                      </m:rPr>
                      <a:rPr lang="en-AU" sz="2400" b="0" i="1"/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ur-PK" sz="2400" i="1"/>
                        </m:ctrlPr>
                      </m:dPr>
                      <m:e>
                        <m:f>
                          <m:fPr>
                            <m:ctrlPr>
                              <a:rPr lang="ur-PK" sz="2400" i="1"/>
                            </m:ctrlPr>
                          </m:fPr>
                          <m:num>
                            <m:r>
                              <a:rPr lang="ur-PK" sz="2400" b="0" i="1"/>
                              <m:t>𝑁</m:t>
                            </m:r>
                          </m:num>
                          <m:den>
                            <m:r>
                              <a:rPr lang="ur-PK" sz="2400" b="0" i="1"/>
                              <m:t>𝑘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ur-PK" sz="2400" i="1"/>
                      <m:t> </m:t>
                    </m:r>
                    <m:r>
                      <m:rPr>
                        <m:nor/>
                      </m:rPr>
                      <a:rPr lang="en-AU" sz="2400" i="1"/>
                      <m:t>objects</m:t>
                    </m:r>
                    <m:r>
                      <m:rPr>
                        <m:nor/>
                      </m:rPr>
                      <a:rPr lang="en-AU" sz="2400" i="1"/>
                      <m:t>.</m:t>
                    </m:r>
                  </m:oMath>
                </a14:m>
                <a:endParaRPr lang="en-AU" sz="2400" b="0" dirty="0"/>
              </a:p>
              <a:p>
                <a:pPr lvl="1"/>
                <a:r>
                  <a:rPr lang="en-AU" sz="2400" dirty="0"/>
                  <a:t>We want </a:t>
                </a:r>
                <a:r>
                  <a:rPr lang="en-AU" sz="2400" b="1" dirty="0"/>
                  <a:t>at least 6 students in one grade</a:t>
                </a:r>
                <a:r>
                  <a:rPr lang="en-AU" sz="2400" dirty="0"/>
                  <a:t>, i.e.: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ur-PK" sz="2400"/>
                        </m:ctrlPr>
                      </m:dPr>
                      <m:e>
                        <m:f>
                          <m:fPr>
                            <m:ctrlPr>
                              <a:rPr lang="ur-PK" sz="2400"/>
                            </m:ctrlPr>
                          </m:fPr>
                          <m:num>
                            <m:r>
                              <a:rPr lang="ur-PK" sz="2400" i="1"/>
                              <m:t>𝑁</m:t>
                            </m:r>
                          </m:num>
                          <m:den>
                            <m:r>
                              <a:rPr lang="ur-PK" sz="2400"/>
                              <m:t>5</m:t>
                            </m:r>
                          </m:den>
                        </m:f>
                      </m:e>
                    </m:d>
                    <m:r>
                      <a:rPr lang="ur-PK" sz="2400"/>
                      <m:t>=6</m:t>
                    </m:r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54DB4-8981-04C9-F844-A866931C1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4525963"/>
              </a:xfrm>
              <a:blipFill>
                <a:blip r:embed="rId2"/>
                <a:stretch>
                  <a:fillRect l="-1698" t="-1681" b="-1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F376-BB94-98AE-B580-CDC3A8DF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22F7-4F76-D3CC-BC90-2093C3EA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1143000"/>
          </a:xfrm>
        </p:spPr>
        <p:txBody>
          <a:bodyPr/>
          <a:lstStyle/>
          <a:p>
            <a:r>
              <a:rPr lang="en-AU" dirty="0"/>
              <a:t>Why Do We Need Counting?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4D5E8-0C38-99CC-B9C2-4A38B86F9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400" b="1" dirty="0"/>
                  <a:t>In Probability</a:t>
                </a:r>
              </a:p>
              <a:p>
                <a:pPr lvl="1"/>
                <a:r>
                  <a:rPr lang="en-AU" sz="2000" dirty="0"/>
                  <a:t>Counting allows us to find the </a:t>
                </a:r>
                <a:r>
                  <a:rPr lang="en-AU" sz="2000" b="1" dirty="0"/>
                  <a:t>likelihood of an event</a:t>
                </a:r>
                <a:r>
                  <a:rPr lang="en-AU" sz="2000" dirty="0"/>
                  <a:t> by comparing: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ur-PK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000" i="1"/>
                            <m:t>Number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of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favorable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outcomes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000" i="1"/>
                            <m:t>Total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number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of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 </m:t>
                          </m:r>
                          <m:r>
                            <m:rPr>
                              <m:nor/>
                            </m:rPr>
                            <a:rPr lang="en-AU" sz="2000" i="1"/>
                            <m:t>outcomes</m:t>
                          </m:r>
                        </m:den>
                      </m:f>
                    </m:oMath>
                  </m:oMathPara>
                </a14:m>
                <a:endParaRPr lang="ur-PK" sz="2000" b="0" dirty="0"/>
              </a:p>
              <a:p>
                <a:pPr lvl="1"/>
                <a:r>
                  <a:rPr lang="en-AU" sz="2000" dirty="0"/>
                  <a:t>Without counting, probabilities can’t be computed.</a:t>
                </a:r>
              </a:p>
              <a:p>
                <a:pPr marL="0" indent="0">
                  <a:buNone/>
                </a:pPr>
                <a:r>
                  <a:rPr lang="en-AU" sz="2400" b="1" dirty="0"/>
                  <a:t>In Computer Science</a:t>
                </a:r>
              </a:p>
              <a:p>
                <a:r>
                  <a:rPr lang="en-AU" sz="2400" dirty="0"/>
                  <a:t>Counting is essential for:</a:t>
                </a:r>
              </a:p>
              <a:p>
                <a:pPr lvl="1"/>
                <a:r>
                  <a:rPr lang="en-AU" sz="2000" dirty="0"/>
                  <a:t>Determining the </a:t>
                </a:r>
                <a:r>
                  <a:rPr lang="en-AU" sz="2000" b="1" dirty="0"/>
                  <a:t>number of possible inputs</a:t>
                </a:r>
                <a:r>
                  <a:rPr lang="en-AU" sz="2000" dirty="0"/>
                  <a:t> to an algorithm</a:t>
                </a:r>
              </a:p>
              <a:p>
                <a:pPr lvl="1"/>
                <a:r>
                  <a:rPr lang="en-AU" sz="2000" b="1" dirty="0" err="1"/>
                  <a:t>Analyzing</a:t>
                </a:r>
                <a:r>
                  <a:rPr lang="en-AU" sz="2000" b="1" dirty="0"/>
                  <a:t> algorithm complexity</a:t>
                </a:r>
                <a:r>
                  <a:rPr lang="en-AU" sz="2000" dirty="0"/>
                  <a:t> (how many operations occur)</a:t>
                </a:r>
              </a:p>
              <a:p>
                <a:pPr lvl="1"/>
                <a:r>
                  <a:rPr lang="en-AU" sz="2000" b="1" dirty="0"/>
                  <a:t>Designing secure systems</a:t>
                </a:r>
                <a:r>
                  <a:rPr lang="en-AU" sz="2000" dirty="0"/>
                  <a:t> (number of possible passwords, encryption keys)</a:t>
                </a:r>
              </a:p>
              <a:p>
                <a:pPr lvl="1"/>
                <a:r>
                  <a:rPr lang="en-AU" sz="2000" b="1" dirty="0"/>
                  <a:t>Combinatorial search problems</a:t>
                </a:r>
                <a:r>
                  <a:rPr lang="en-AU" sz="2000" dirty="0"/>
                  <a:t> (e.g., number of possible network topologies, paths, or states)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4D5E8-0C38-99CC-B9C2-4A38B86F9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2"/>
                <a:stretch>
                  <a:fillRect l="-1235" t="-1312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C71C4-6925-43F5-99DF-817E66F5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32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FB222-8DD4-24EA-F577-24B3C7519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b="1" dirty="0"/>
                  <a:t>Step 3: Solve for </a:t>
                </a:r>
                <a14:m>
                  <m:oMath xmlns:m="http://schemas.openxmlformats.org/officeDocument/2006/math">
                    <m:r>
                      <a:rPr lang="en-AU" sz="2800" i="1"/>
                      <m:t>𝑁</m:t>
                    </m:r>
                  </m:oMath>
                </a14:m>
                <a:endParaRPr lang="en-AU" sz="2800" b="1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ur-PK" sz="2400"/>
                        </m:ctrlPr>
                      </m:fPr>
                      <m:num>
                        <m:r>
                          <a:rPr lang="ur-PK" sz="2400" i="1"/>
                          <m:t>𝑁</m:t>
                        </m:r>
                      </m:num>
                      <m:den>
                        <m:r>
                          <a:rPr lang="ur-PK" sz="2400"/>
                          <m:t>5</m:t>
                        </m:r>
                      </m:den>
                    </m:f>
                    <m:r>
                      <a:rPr lang="ur-PK" sz="2400"/>
                      <m:t>=5</m:t>
                    </m:r>
                    <m:r>
                      <m:rPr>
                        <m:nor/>
                      </m:rPr>
                      <a:rPr lang="ur-PK" sz="2400" i="1"/>
                      <m:t> (</m:t>
                    </m:r>
                    <m:r>
                      <m:rPr>
                        <m:nor/>
                      </m:rPr>
                      <a:rPr lang="en-AU" sz="2400" i="1"/>
                      <m:t>max</m:t>
                    </m:r>
                    <m:r>
                      <m:rPr>
                        <m:nor/>
                      </m:rPr>
                      <a:rPr lang="en-AU" sz="2400" i="1"/>
                      <m:t> </m:t>
                    </m:r>
                    <m:r>
                      <m:rPr>
                        <m:nor/>
                      </m:rPr>
                      <a:rPr lang="en-AU" sz="2400" i="1"/>
                      <m:t>before</m:t>
                    </m:r>
                    <m:r>
                      <m:rPr>
                        <m:nor/>
                      </m:rPr>
                      <a:rPr lang="en-AU" sz="2400" i="1"/>
                      <m:t> </m:t>
                    </m:r>
                    <m:r>
                      <m:rPr>
                        <m:nor/>
                      </m:rPr>
                      <a:rPr lang="en-AU" sz="2400" i="1"/>
                      <m:t>reaching</m:t>
                    </m:r>
                    <m:r>
                      <m:rPr>
                        <m:nor/>
                      </m:rPr>
                      <a:rPr lang="en-AU" sz="2400" i="1"/>
                      <m:t> 6)</m:t>
                    </m:r>
                    <m:r>
                      <a:rPr lang="en-AU" sz="2400"/>
                      <m:t>⇒</m:t>
                    </m:r>
                    <m:r>
                      <a:rPr lang="en-AU" sz="2400" i="1"/>
                      <m:t>𝑁</m:t>
                    </m:r>
                    <m:r>
                      <a:rPr lang="en-AU" sz="2400"/>
                      <m:t>=25</m:t>
                    </m:r>
                  </m:oMath>
                </a14:m>
                <a:endParaRPr lang="en-AU" sz="2400" b="0" dirty="0"/>
              </a:p>
              <a:p>
                <a:pPr lvl="1"/>
                <a:r>
                  <a:rPr lang="en-AU" sz="2400" dirty="0"/>
                  <a:t>To guarantee 6 students with the same grade, we need </a:t>
                </a:r>
                <a:r>
                  <a:rPr lang="en-AU" sz="2400" b="1" dirty="0"/>
                  <a:t>one more student</a:t>
                </a:r>
                <a:r>
                  <a:rPr lang="en-AU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400" i="1"/>
                      <m:t>𝑁</m:t>
                    </m:r>
                    <m:r>
                      <a:rPr lang="en-AU" sz="2400"/>
                      <m:t>=25+1=26</m:t>
                    </m:r>
                  </m:oMath>
                </a14:m>
                <a:endParaRPr lang="en-AU" sz="2400" dirty="0"/>
              </a:p>
              <a:p>
                <a:pPr lvl="1"/>
                <a:endParaRPr lang="en-AU" sz="2400" dirty="0"/>
              </a:p>
              <a:p>
                <a:pPr marL="0" indent="0">
                  <a:buNone/>
                </a:pPr>
                <a:r>
                  <a:rPr lang="en-AU" sz="2800" b="1" dirty="0"/>
                  <a:t>Explanation:</a:t>
                </a:r>
                <a:br>
                  <a:rPr lang="en-AU" sz="2800" dirty="0"/>
                </a:br>
                <a:r>
                  <a:rPr lang="en-AU" sz="2800" dirty="0"/>
                  <a:t>If there were only 25 students, they could be evenly distributed as 5 per grade (5 × 5 = 25). Adding one more student (the 26th) forces one grade category to contain </a:t>
                </a:r>
                <a:r>
                  <a:rPr lang="en-AU" sz="2800" b="1" dirty="0"/>
                  <a:t>6 students</a:t>
                </a:r>
                <a:r>
                  <a:rPr lang="en-AU" sz="2800" dirty="0"/>
                  <a:t>, by the pigeonhole principle.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FB222-8DD4-24EA-F577-24B3C7519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>
                <a:blip r:embed="rId2"/>
                <a:stretch>
                  <a:fillRect l="-1698" t="-1399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001DA-AF94-A3F1-BF42-6B410BCC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33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F4F-671F-18C8-1438-19688F39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Need Counting?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FDDD-7E06-B083-A698-D05AE64A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In Real Life</a:t>
            </a:r>
          </a:p>
          <a:p>
            <a:r>
              <a:rPr lang="en-AU" dirty="0"/>
              <a:t>Counting helps us answer questions like:</a:t>
            </a:r>
          </a:p>
          <a:p>
            <a:pPr lvl="1"/>
            <a:r>
              <a:rPr lang="en-AU" dirty="0"/>
              <a:t>How many different 4-digit PIN codes can be created?</a:t>
            </a:r>
          </a:p>
          <a:p>
            <a:pPr lvl="1"/>
            <a:r>
              <a:rPr lang="en-AU" dirty="0"/>
              <a:t>How many seating arrangements exist for a group?</a:t>
            </a:r>
          </a:p>
          <a:p>
            <a:pPr lvl="1"/>
            <a:r>
              <a:rPr lang="en-AU" dirty="0"/>
              <a:t>How many subsets can be formed from a dataset?</a:t>
            </a:r>
          </a:p>
          <a:p>
            <a:pPr lvl="1"/>
            <a:r>
              <a:rPr lang="en-AU" dirty="0"/>
              <a:t>How many ways can tasks be scheduled or assigned?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DD563-04EE-6E23-56FF-B64FA6C2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53ED-BA1C-9C93-65E9-75743542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Basic Counting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B31FC-E5DE-176B-D04F-7BB94A49A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90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000" dirty="0"/>
                  <a:t>Counting begins with simple logical rules known as </a:t>
                </a:r>
                <a:r>
                  <a:rPr lang="en-AU" sz="2000" b="1" dirty="0"/>
                  <a:t>fundamental counting principles</a:t>
                </a:r>
                <a:r>
                  <a:rPr lang="en-AU" sz="2000" dirty="0"/>
                  <a:t>:</a:t>
                </a:r>
              </a:p>
              <a:p>
                <a:pPr marL="457200" lvl="1" indent="0">
                  <a:buNone/>
                </a:pPr>
                <a:r>
                  <a:rPr lang="en-AU" sz="1800" b="1" dirty="0"/>
                  <a:t>Rule 1: Addition Principle</a:t>
                </a:r>
              </a:p>
              <a:p>
                <a:pPr lvl="2"/>
                <a:r>
                  <a:rPr lang="en-AU" sz="1600" dirty="0"/>
                  <a:t>If task A can occur in </a:t>
                </a:r>
                <a:r>
                  <a:rPr lang="en-AU" sz="1600" i="1" dirty="0"/>
                  <a:t>m</a:t>
                </a:r>
                <a:r>
                  <a:rPr lang="en-AU" sz="1600" dirty="0"/>
                  <a:t> ways and task B in </a:t>
                </a:r>
                <a:r>
                  <a:rPr lang="en-AU" sz="1600" i="1" dirty="0"/>
                  <a:t>n</a:t>
                </a:r>
                <a:r>
                  <a:rPr lang="en-AU" sz="1600" dirty="0"/>
                  <a:t> ways, and they are </a:t>
                </a:r>
                <a:r>
                  <a:rPr lang="en-AU" sz="1600" b="1" dirty="0"/>
                  <a:t>mutually exclusive</a:t>
                </a:r>
                <a:r>
                  <a:rPr lang="en-AU" sz="1600" dirty="0"/>
                  <a:t>,</a:t>
                </a:r>
                <a:br>
                  <a:rPr lang="en-AU" sz="1600" dirty="0"/>
                </a:br>
                <a:r>
                  <a:rPr lang="en-AU" sz="1600" dirty="0"/>
                  <a:t>then total =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600" dirty="0"/>
                  <a:t>.</a:t>
                </a:r>
              </a:p>
              <a:p>
                <a:pPr marL="457200" lvl="1" indent="0">
                  <a:buNone/>
                </a:pPr>
                <a:r>
                  <a:rPr lang="en-AU" sz="1800" b="1" dirty="0"/>
                  <a:t>Rule 2: Multiplication Principle</a:t>
                </a:r>
              </a:p>
              <a:p>
                <a:pPr lvl="2"/>
                <a:r>
                  <a:rPr lang="en-AU" sz="1600" dirty="0"/>
                  <a:t>If a task is performed in </a:t>
                </a:r>
                <a:r>
                  <a:rPr lang="en-AU" sz="1600" b="1" dirty="0"/>
                  <a:t>stages</a:t>
                </a:r>
                <a:r>
                  <a:rPr lang="en-AU" sz="1600" dirty="0"/>
                  <a:t>,</a:t>
                </a:r>
                <a:br>
                  <a:rPr lang="en-AU" sz="1600" dirty="0"/>
                </a:br>
                <a:r>
                  <a:rPr lang="en-AU" sz="1600" dirty="0"/>
                  <a:t>and stage 1 can occur in </a:t>
                </a:r>
                <a:r>
                  <a:rPr lang="en-AU" sz="1600" i="1" dirty="0"/>
                  <a:t>m</a:t>
                </a:r>
                <a:r>
                  <a:rPr lang="en-AU" sz="1600" dirty="0"/>
                  <a:t> ways, stage 2 in </a:t>
                </a:r>
                <a:r>
                  <a:rPr lang="en-AU" sz="1600" i="1" dirty="0"/>
                  <a:t>n</a:t>
                </a:r>
                <a:r>
                  <a:rPr lang="en-AU" sz="1600" dirty="0"/>
                  <a:t> ways, then total =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1600" dirty="0"/>
                  <a:t>.</a:t>
                </a:r>
              </a:p>
              <a:p>
                <a:pPr marL="457200" lvl="1" indent="0">
                  <a:buNone/>
                </a:pPr>
                <a:r>
                  <a:rPr lang="en-AU" sz="1800" b="1" dirty="0"/>
                  <a:t>Rule 3: Subtraction Principle</a:t>
                </a:r>
              </a:p>
              <a:p>
                <a:pPr lvl="2"/>
                <a:r>
                  <a:rPr lang="en-AU" sz="1600" dirty="0"/>
                  <a:t>Used when some outcomes </a:t>
                </a:r>
                <a:r>
                  <a:rPr lang="en-AU" sz="1600" b="1" dirty="0"/>
                  <a:t>overlap</a:t>
                </a:r>
                <a:r>
                  <a:rPr lang="en-AU" sz="1600" dirty="0"/>
                  <a:t> (handled by Inclusion–Exclusion Principle): </a:t>
                </a:r>
                <a14:m>
                  <m:oMath xmlns:m="http://schemas.openxmlformats.org/officeDocument/2006/math">
                    <m:r>
                      <a:rPr lang="en-AU" sz="160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∣=∣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∣+∣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∣−∣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∣</m:t>
                    </m:r>
                  </m:oMath>
                </a14:m>
                <a:endParaRPr lang="en-AU" sz="1600" dirty="0"/>
              </a:p>
              <a:p>
                <a:pPr marL="457200" lvl="1" indent="0">
                  <a:buNone/>
                </a:pPr>
                <a:r>
                  <a:rPr lang="en-AU" sz="1800" b="1" dirty="0"/>
                  <a:t>Rule 4: Division Principle</a:t>
                </a:r>
              </a:p>
              <a:p>
                <a:pPr lvl="2"/>
                <a:r>
                  <a:rPr lang="en-AU" sz="1600" dirty="0"/>
                  <a:t>When outcomes are indistinguishable or repeated, divide total arrangements by the number of repetitions.</a:t>
                </a:r>
              </a:p>
              <a:p>
                <a:pPr lvl="2"/>
                <a:r>
                  <a:rPr lang="en-AU" sz="1600" dirty="0"/>
                  <a:t>Example: “COUNT” vs “LETTER” → letters repeated → total arrangements ÷ duplicates.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B31FC-E5DE-176B-D04F-7BB94A49A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906963"/>
              </a:xfrm>
              <a:blipFill>
                <a:blip r:embed="rId2"/>
                <a:stretch>
                  <a:fillRect l="-772" t="-773" r="-617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EFC22-EA41-2375-6FEF-C8E584E9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52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ABCFBF3-BCEB-ED08-94C1-A82C89D2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17B6A91-5083-174A-8175-1FB35CE631FC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5023099-2FF6-CC28-E54D-E7362E2EC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Permutations vs. Combinations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2CCEBC-6C6E-8406-C870-752DE772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Both are ways to count the possibilities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difference between them is whether order matters or 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Consider a poker hand: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♦</a:t>
            </a:r>
            <a:r>
              <a:rPr lang="en-US" altLang="en-US" sz="2400" dirty="0">
                <a:cs typeface="Times New Roman" panose="02020603050405020304" pitchFamily="18" charset="0"/>
              </a:rPr>
              <a:t>, 5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♥</a:t>
            </a:r>
            <a:r>
              <a:rPr lang="en-US" altLang="en-US" sz="2400" dirty="0">
                <a:cs typeface="Times New Roman" panose="02020603050405020304" pitchFamily="18" charset="0"/>
              </a:rPr>
              <a:t>, 7♣, 10♠, K♠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Is that the same hand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K♠, 10♠, 7♣, 5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♥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/>
              <a:t>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Does the order the cards are handed out matter?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If yes, then we are dealing with permutations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If no, then we are dealing with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1386A0AA-7B3A-1AA8-01E9-F2C74D18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2787C22-1929-A342-BD94-E19FB41B09CB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6DD9A0-0AE6-5265-39FA-4B684768D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580D48B-558E-C9BF-6FA0-B07C176D3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permutation is an ordered arrangement of the elements of some set </a:t>
            </a:r>
            <a:r>
              <a:rPr lang="en-US" altLang="en-US" sz="2800" i="1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Let </a:t>
            </a:r>
            <a:r>
              <a:rPr lang="en-US" altLang="en-US" sz="2400" i="1"/>
              <a:t>S</a:t>
            </a:r>
            <a:r>
              <a:rPr lang="en-US" altLang="en-US" sz="2400"/>
              <a:t> = {a, b, 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c, b, a is a permutation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b, c, a is a </a:t>
            </a:r>
            <a:r>
              <a:rPr lang="en-US" altLang="en-US" sz="2400" i="1"/>
              <a:t>different </a:t>
            </a:r>
            <a:r>
              <a:rPr lang="en-US" altLang="en-US" sz="2400"/>
              <a:t>permutation of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An </a:t>
            </a:r>
            <a:r>
              <a:rPr lang="en-US" altLang="en-US" sz="2800" i="1"/>
              <a:t>r</a:t>
            </a:r>
            <a:r>
              <a:rPr lang="en-US" altLang="en-US" sz="2800"/>
              <a:t>-permutation is an ordered arrangement of </a:t>
            </a:r>
            <a:r>
              <a:rPr lang="en-US" altLang="en-US" sz="2800" i="1"/>
              <a:t>r</a:t>
            </a:r>
            <a:r>
              <a:rPr lang="en-US" altLang="en-US" sz="2800"/>
              <a:t> elements of the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♦</a:t>
            </a:r>
            <a:r>
              <a:rPr lang="en-US" altLang="en-US" sz="2400">
                <a:cs typeface="Times New Roman" panose="02020603050405020304" pitchFamily="18" charset="0"/>
              </a:rPr>
              <a:t>, 5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♥</a:t>
            </a:r>
            <a:r>
              <a:rPr lang="en-US" altLang="en-US" sz="2400">
                <a:cs typeface="Times New Roman" panose="02020603050405020304" pitchFamily="18" charset="0"/>
              </a:rPr>
              <a:t>, 7♣, 10♠, K♠ is a 5-permutation of the set of cards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notation for the number of </a:t>
            </a:r>
            <a:r>
              <a:rPr lang="en-US" altLang="en-US" sz="2800" i="1"/>
              <a:t>r</a:t>
            </a:r>
            <a:r>
              <a:rPr lang="en-US" altLang="en-US" sz="2800"/>
              <a:t>-permutations: 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n</a:t>
            </a:r>
            <a:r>
              <a:rPr lang="en-US" altLang="en-US" sz="2800"/>
              <a:t>,</a:t>
            </a:r>
            <a:r>
              <a:rPr lang="en-US" altLang="en-US" sz="2800" i="1"/>
              <a:t>r</a:t>
            </a:r>
            <a:r>
              <a:rPr lang="en-US" alt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poker hand is one of P(52,5) permutations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359D9AA-2B25-8B07-F23D-6F8671AB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F19697C-464C-1643-876F-B0354F26AAD8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1CFEC7D-18B4-E78D-605C-F3376FC83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DDB2990-32E1-7471-7ADC-605D029F0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400"/>
              <a:t>Number of poker hands (5 cards):</a:t>
            </a:r>
          </a:p>
          <a:p>
            <a:pPr lvl="1" eaLnBrk="1" hangingPunct="1"/>
            <a:r>
              <a:rPr lang="en-US" altLang="en-US" sz="2000" i="1"/>
              <a:t>P</a:t>
            </a:r>
            <a:r>
              <a:rPr lang="en-US" altLang="en-US" sz="2000"/>
              <a:t>(52,5) = 52*51*50*49*48 = 311,875,200</a:t>
            </a:r>
          </a:p>
          <a:p>
            <a:pPr eaLnBrk="1" hangingPunct="1"/>
            <a:r>
              <a:rPr lang="en-US" altLang="en-US" sz="2400"/>
              <a:t>Number of (initial) blackjack hands (2 cards):</a:t>
            </a:r>
          </a:p>
          <a:p>
            <a:pPr lvl="1" eaLnBrk="1" hangingPunct="1"/>
            <a:r>
              <a:rPr lang="en-US" altLang="en-US" sz="2000" i="1"/>
              <a:t>P</a:t>
            </a:r>
            <a:r>
              <a:rPr lang="en-US" altLang="en-US" sz="2000"/>
              <a:t>(52,2) = 52*51 = 2,652</a:t>
            </a:r>
          </a:p>
          <a:p>
            <a:pPr eaLnBrk="1" hangingPunct="1"/>
            <a:r>
              <a:rPr lang="en-US" altLang="en-US" sz="2400" i="1"/>
              <a:t>r</a:t>
            </a:r>
            <a:r>
              <a:rPr lang="en-US" altLang="en-US" sz="2400"/>
              <a:t>-permutation notation: </a:t>
            </a:r>
            <a:r>
              <a:rPr lang="en-US" altLang="en-US" sz="2400" i="1"/>
              <a:t>P</a:t>
            </a:r>
            <a:r>
              <a:rPr lang="en-US" altLang="en-US" sz="2400"/>
              <a:t>(</a:t>
            </a:r>
            <a:r>
              <a:rPr lang="en-US" altLang="en-US" sz="2400" i="1"/>
              <a:t>n</a:t>
            </a:r>
            <a:r>
              <a:rPr lang="en-US" altLang="en-US" sz="2400"/>
              <a:t>,</a:t>
            </a:r>
            <a:r>
              <a:rPr lang="en-US" altLang="en-US" sz="2400" i="1"/>
              <a:t>r</a:t>
            </a:r>
            <a:r>
              <a:rPr lang="en-US" altLang="en-US" sz="2400"/>
              <a:t>)</a:t>
            </a:r>
          </a:p>
          <a:p>
            <a:pPr lvl="1" eaLnBrk="1" hangingPunct="1"/>
            <a:r>
              <a:rPr lang="en-US" altLang="en-US" sz="2000"/>
              <a:t>The poker hand is one of P(52,5) permutations</a:t>
            </a:r>
          </a:p>
        </p:txBody>
      </p:sp>
      <p:grpSp>
        <p:nvGrpSpPr>
          <p:cNvPr id="9226" name="Group 10">
            <a:extLst>
              <a:ext uri="{FF2B5EF4-FFF2-40B4-BE49-F238E27FC236}">
                <a16:creationId xmlns:a16="http://schemas.microsoft.com/office/drawing/2014/main" id="{EF0A3053-ED19-24F2-AF70-BD8CAC8C997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114800"/>
            <a:ext cx="4268788" cy="533400"/>
            <a:chOff x="1200" y="1584"/>
            <a:chExt cx="2689" cy="336"/>
          </a:xfrm>
        </p:grpSpPr>
        <p:sp>
          <p:nvSpPr>
            <p:cNvPr id="7181" name="Rectangle 7">
              <a:extLst>
                <a:ext uri="{FF2B5EF4-FFF2-40B4-BE49-F238E27FC236}">
                  <a16:creationId xmlns:a16="http://schemas.microsoft.com/office/drawing/2014/main" id="{34A67401-9F93-98DB-3464-2B05809EB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584"/>
              <a:ext cx="268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7182" name="Object 4">
              <a:extLst>
                <a:ext uri="{FF2B5EF4-FFF2-40B4-BE49-F238E27FC236}">
                  <a16:creationId xmlns:a16="http://schemas.microsoft.com/office/drawing/2014/main" id="{6FEA7CEE-D5EC-2471-43BF-765122389F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1632"/>
            <a:ext cx="2689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9149000" imgH="4686300" progId="Equation.3">
                    <p:embed/>
                  </p:oleObj>
                </mc:Choice>
                <mc:Fallback>
                  <p:oleObj name="Equation" r:id="rId2" imgW="49149000" imgH="4686300" progId="Equation.3">
                    <p:embed/>
                    <p:pic>
                      <p:nvPicPr>
                        <p:cNvPr id="7182" name="Object 4">
                          <a:extLst>
                            <a:ext uri="{FF2B5EF4-FFF2-40B4-BE49-F238E27FC236}">
                              <a16:creationId xmlns:a16="http://schemas.microsoft.com/office/drawing/2014/main" id="{6FEA7CEE-D5EC-2471-43BF-765122389F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632"/>
                          <a:ext cx="2689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FCD53837-784B-F64A-05A0-FA42B0BDE51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572000"/>
            <a:ext cx="4267200" cy="990600"/>
            <a:chOff x="1200" y="1872"/>
            <a:chExt cx="2688" cy="624"/>
          </a:xfrm>
        </p:grpSpPr>
        <p:sp>
          <p:nvSpPr>
            <p:cNvPr id="7179" name="Rectangle 8">
              <a:extLst>
                <a:ext uri="{FF2B5EF4-FFF2-40B4-BE49-F238E27FC236}">
                  <a16:creationId xmlns:a16="http://schemas.microsoft.com/office/drawing/2014/main" id="{A5CF1A84-F910-00AA-8535-5C9A899FB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72"/>
              <a:ext cx="2688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7180" name="Object 5">
              <a:extLst>
                <a:ext uri="{FF2B5EF4-FFF2-40B4-BE49-F238E27FC236}">
                  <a16:creationId xmlns:a16="http://schemas.microsoft.com/office/drawing/2014/main" id="{B9D82B8A-2DEB-D10A-A1B9-066E97C2E0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920"/>
            <a:ext cx="768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046200" imgH="9652000" progId="Equation.3">
                    <p:embed/>
                  </p:oleObj>
                </mc:Choice>
                <mc:Fallback>
                  <p:oleObj name="Equation" r:id="rId4" imgW="14046200" imgH="9652000" progId="Equation.3">
                    <p:embed/>
                    <p:pic>
                      <p:nvPicPr>
                        <p:cNvPr id="7180" name="Object 5">
                          <a:extLst>
                            <a:ext uri="{FF2B5EF4-FFF2-40B4-BE49-F238E27FC236}">
                              <a16:creationId xmlns:a16="http://schemas.microsoft.com/office/drawing/2014/main" id="{B9D82B8A-2DEB-D10A-A1B9-066E97C2E0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920"/>
                          <a:ext cx="768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8" name="Group 12">
            <a:extLst>
              <a:ext uri="{FF2B5EF4-FFF2-40B4-BE49-F238E27FC236}">
                <a16:creationId xmlns:a16="http://schemas.microsoft.com/office/drawing/2014/main" id="{0AA54FF3-C527-4A5F-B550-3335845566A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410200"/>
            <a:ext cx="4267200" cy="1143000"/>
            <a:chOff x="1200" y="2400"/>
            <a:chExt cx="2688" cy="720"/>
          </a:xfrm>
        </p:grpSpPr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B19F4ABD-8E27-DA5D-6825-4C3079536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00"/>
              <a:ext cx="268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7178" name="Object 6">
              <a:extLst>
                <a:ext uri="{FF2B5EF4-FFF2-40B4-BE49-F238E27FC236}">
                  <a16:creationId xmlns:a16="http://schemas.microsoft.com/office/drawing/2014/main" id="{9E3116FB-98F8-F992-4422-410F2C5465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496"/>
            <a:ext cx="609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112500" imgH="9944100" progId="Equation.3">
                    <p:embed/>
                  </p:oleObj>
                </mc:Choice>
                <mc:Fallback>
                  <p:oleObj name="Equation" r:id="rId6" imgW="11112500" imgH="9944100" progId="Equation.3">
                    <p:embed/>
                    <p:pic>
                      <p:nvPicPr>
                        <p:cNvPr id="7178" name="Object 6">
                          <a:extLst>
                            <a:ext uri="{FF2B5EF4-FFF2-40B4-BE49-F238E27FC236}">
                              <a16:creationId xmlns:a16="http://schemas.microsoft.com/office/drawing/2014/main" id="{9E3116FB-98F8-F992-4422-410F2C5465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496"/>
                          <a:ext cx="609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9" name="Rectangle 13">
            <a:extLst>
              <a:ext uri="{FF2B5EF4-FFF2-40B4-BE49-F238E27FC236}">
                <a16:creationId xmlns:a16="http://schemas.microsoft.com/office/drawing/2014/main" id="{5AFFD7F0-88D8-FDD0-4315-E62D94F1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0"/>
            <a:ext cx="1524000" cy="990600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79044FD-0729-054D-3657-86D75776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9E88EEA-EC67-9447-AA4F-10ADFD902E98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6F9556F-CD1F-CEF4-7BA8-7AC86BBC4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r</a:t>
            </a:r>
            <a:r>
              <a:rPr lang="en-US" altLang="en-US"/>
              <a:t>-permutations example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CC432F0-0015-FCC7-62E5-9C473542E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There are 27 students in the class. How many ways are there for 5 people in this class to give presentations?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P(27,5) = 27*26*25*24*23 = 9,687,600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Note that the order they go in does matter in this example!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15D27-9A14-8289-3CF2-CF8B86FED1EB}"/>
              </a:ext>
            </a:extLst>
          </p:cNvPr>
          <p:cNvSpPr txBox="1"/>
          <p:nvPr/>
        </p:nvSpPr>
        <p:spPr>
          <a:xfrm>
            <a:off x="185057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2066</Words>
  <Application>Microsoft Macintosh PowerPoint</Application>
  <PresentationFormat>On-screen Show (4:3)</PresentationFormat>
  <Paragraphs>234</Paragraphs>
  <Slides>30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Times New Roman</vt:lpstr>
      <vt:lpstr>Wingdings</vt:lpstr>
      <vt:lpstr>Default Design</vt:lpstr>
      <vt:lpstr>Equation</vt:lpstr>
      <vt:lpstr>Discrete Structure Elementary Combinations, Counting Techniques</vt:lpstr>
      <vt:lpstr>What is Counting?</vt:lpstr>
      <vt:lpstr>Why Do We Need Counting?</vt:lpstr>
      <vt:lpstr>Why Do We Need Counting?</vt:lpstr>
      <vt:lpstr>Basic Counting Principles</vt:lpstr>
      <vt:lpstr>Permutations vs. Combinations</vt:lpstr>
      <vt:lpstr>Permutations</vt:lpstr>
      <vt:lpstr>Permutations</vt:lpstr>
      <vt:lpstr>r-permutations example</vt:lpstr>
      <vt:lpstr>Permutation formula proof</vt:lpstr>
      <vt:lpstr>Permutations vs. r-permutations</vt:lpstr>
      <vt:lpstr>Permutations Questions</vt:lpstr>
      <vt:lpstr>Permutations Questions</vt:lpstr>
      <vt:lpstr>Permutations Questions</vt:lpstr>
      <vt:lpstr>Sample question</vt:lpstr>
      <vt:lpstr>Combinations</vt:lpstr>
      <vt:lpstr>Combinations example</vt:lpstr>
      <vt:lpstr>Combination formula proof</vt:lpstr>
      <vt:lpstr>Combination formula proof</vt:lpstr>
      <vt:lpstr>Combination formula proof</vt:lpstr>
      <vt:lpstr>Bit strings</vt:lpstr>
      <vt:lpstr>Bit strings</vt:lpstr>
      <vt:lpstr>Pigeonhole Principle</vt:lpstr>
      <vt:lpstr>PowerPoint Presentation</vt:lpstr>
      <vt:lpstr>PowerPoint Presentation</vt:lpstr>
      <vt:lpstr>Examples</vt:lpstr>
      <vt:lpstr>Generalized Pigeonhole Principle</vt:lpstr>
      <vt:lpstr>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rafiullah khan</cp:lastModifiedBy>
  <cp:revision>168</cp:revision>
  <dcterms:created xsi:type="dcterms:W3CDTF">2007-11-04T12:51:48Z</dcterms:created>
  <dcterms:modified xsi:type="dcterms:W3CDTF">2025-12-01T16:27:54Z</dcterms:modified>
</cp:coreProperties>
</file>